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1"/>
  </p:notesMasterIdLst>
  <p:sldIdLst>
    <p:sldId id="256" r:id="rId4"/>
    <p:sldId id="257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ibre Franklin Thin" panose="020B0604020202020204" charset="0"/>
      <p:regular r:id="rId26"/>
      <p:bold r:id="rId27"/>
      <p:italic r:id="rId28"/>
      <p:boldItalic r:id="rId29"/>
    </p:embeddedFont>
    <p:embeddedFont>
      <p:font typeface="Libre Franklin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ZJ+Ou+xYq0UC855kf/FBKKJ5i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4BBF02-712A-4029-837D-B3F691AA411C}">
  <a:tblStyle styleId="{2D4BBF02-712A-4029-837D-B3F691AA411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Demographic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63-4791-A8ED-A91C17A0CC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63-4791-A8ED-A91C17A0CC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63-4791-A8ED-A91C17A0CC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63-4791-A8ED-A91C17A0CC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7754</c:v>
                </c:pt>
                <c:pt idx="1">
                  <c:v>8522</c:v>
                </c:pt>
                <c:pt idx="2">
                  <c:v>9146</c:v>
                </c:pt>
                <c:pt idx="3">
                  <c:v>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63-4791-A8ED-A91C17A0C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Rates</a:t>
            </a:r>
            <a:r>
              <a:rPr lang="en-US" baseline="0"/>
              <a:t> of Home Ownership and Home Rental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8-4E02-93CA-79CA01F996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B8-4E02-93CA-79CA01F996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Sheet1!$A$9:$A$10</c:f>
              <c:strCache>
                <c:ptCount val="2"/>
                <c:pt idx="0">
                  <c:v>Own</c:v>
                </c:pt>
                <c:pt idx="1">
                  <c:v>Rent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8148</c:v>
                </c:pt>
                <c:pt idx="1">
                  <c:v>3179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B8-4E02-93CA-79CA01F99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Housing Stock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88-4A55-93D3-F73EA47121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8-4A55-93D3-F73EA47121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Sheet1!$A$15:$A$16</c:f>
              <c:strCache>
                <c:ptCount val="2"/>
                <c:pt idx="0">
                  <c:v>Single-Family</c:v>
                </c:pt>
                <c:pt idx="1">
                  <c:v>Multi-Family</c:v>
                </c:pt>
              </c:strCache>
            </c:strRef>
          </c:cat>
          <c:val>
            <c:numRef>
              <c:f>Sheet1!$B$15:$B$16</c:f>
              <c:numCache>
                <c:formatCode>_(* #,##0_);_(* \(#,##0\);_(* "-"??_);_(@_)</c:formatCode>
                <c:ptCount val="2"/>
                <c:pt idx="0">
                  <c:v>8934</c:v>
                </c:pt>
                <c:pt idx="1">
                  <c:v>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88-4A55-93D3-F73EA4712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A3BC8-7D4D-4FB2-9E21-D0017D9383DB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30E7F8D3-A15D-4882-A85B-4C2248795C9C}">
      <dgm:prSet phldrT="[Text]" custT="1"/>
      <dgm:spPr>
        <a:solidFill>
          <a:srgbClr val="1359A1"/>
        </a:solidFill>
      </dgm:spPr>
      <dgm:t>
        <a:bodyPr/>
        <a:lstStyle/>
        <a:p>
          <a:r>
            <a:rPr lang="en-US" sz="1800" dirty="0">
              <a:latin typeface="Tahoma" pitchFamily="34" charset="0"/>
              <a:ea typeface="Tahoma" pitchFamily="34" charset="0"/>
              <a:cs typeface="Tahoma" pitchFamily="34" charset="0"/>
            </a:rPr>
            <a:t>Meetings, Workshops and Surveys to Receive Input</a:t>
          </a:r>
        </a:p>
      </dgm:t>
    </dgm:pt>
    <dgm:pt modelId="{833B4019-AEFE-4904-ABC5-C950E71DAF4D}" type="parTrans" cxnId="{6F1CF229-C54B-4F30-905C-0CCE3D0E08AB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27F66A-D9AD-4D17-AA98-AEEE6A02FD23}" type="sibTrans" cxnId="{6F1CF229-C54B-4F30-905C-0CCE3D0E08AB}">
      <dgm:prSet/>
      <dgm:spPr>
        <a:solidFill>
          <a:srgbClr val="91C747"/>
        </a:solidFill>
      </dgm:spPr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E5E97A-ADE1-4AC8-AAF6-022BCEFB1977}">
      <dgm:prSet phldrT="[Text]" custT="1"/>
      <dgm:spPr>
        <a:solidFill>
          <a:srgbClr val="1359A1"/>
        </a:solidFill>
      </dgm:spPr>
      <dgm:t>
        <a:bodyPr/>
        <a:lstStyle/>
        <a:p>
          <a:r>
            <a:rPr lang="en-US" sz="1800" dirty="0">
              <a:latin typeface="Tahoma" pitchFamily="34" charset="0"/>
              <a:ea typeface="Tahoma" pitchFamily="34" charset="0"/>
              <a:cs typeface="Tahoma" pitchFamily="34" charset="0"/>
            </a:rPr>
            <a:t>Identify Potential Land Use Changes/Housing Sites and Identify Hazard Risk Areas/Solutions</a:t>
          </a:r>
        </a:p>
      </dgm:t>
    </dgm:pt>
    <dgm:pt modelId="{5757C45E-D20B-459E-A992-E735A4E86DBE}" type="sibTrans" cxnId="{1BA42311-BEFC-4105-AB89-F8AF742C8F55}">
      <dgm:prSet/>
      <dgm:spPr>
        <a:solidFill>
          <a:srgbClr val="91C747"/>
        </a:solidFill>
      </dgm:spPr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1CBED4D-28DB-4D56-907A-3684ECBD4949}" type="parTrans" cxnId="{1BA42311-BEFC-4105-AB89-F8AF742C8F55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49381B-9F54-490D-A884-ED2CEC6CA97B}">
      <dgm:prSet phldrT="[Text]" custT="1"/>
      <dgm:spPr>
        <a:solidFill>
          <a:srgbClr val="1359A1"/>
        </a:solidFill>
      </dgm:spPr>
      <dgm:t>
        <a:bodyPr/>
        <a:lstStyle/>
        <a:p>
          <a:r>
            <a:rPr lang="en-US" sz="1800" dirty="0">
              <a:latin typeface="Tahoma" pitchFamily="34" charset="0"/>
              <a:ea typeface="Tahoma" pitchFamily="34" charset="0"/>
              <a:cs typeface="Tahoma" pitchFamily="34" charset="0"/>
            </a:rPr>
            <a:t>Draft Elements and Zoning Amendments</a:t>
          </a:r>
        </a:p>
      </dgm:t>
    </dgm:pt>
    <dgm:pt modelId="{BFD92C52-AAB7-482E-990A-BE497BB7AF9C}" type="parTrans" cxnId="{871825E1-0BB6-43FE-8747-820B14DE4956}">
      <dgm:prSet/>
      <dgm:spPr/>
      <dgm:t>
        <a:bodyPr/>
        <a:lstStyle/>
        <a:p>
          <a:endParaRPr lang="en-US"/>
        </a:p>
      </dgm:t>
    </dgm:pt>
    <dgm:pt modelId="{9363C178-E380-40EB-9AD5-2AD34BE4B2BA}" type="sibTrans" cxnId="{871825E1-0BB6-43FE-8747-820B14DE4956}">
      <dgm:prSet/>
      <dgm:spPr/>
      <dgm:t>
        <a:bodyPr/>
        <a:lstStyle/>
        <a:p>
          <a:endParaRPr lang="en-US"/>
        </a:p>
      </dgm:t>
    </dgm:pt>
    <dgm:pt modelId="{2A6A16C2-2D78-4CAE-A350-A3CE0B2BCE6B}" type="pres">
      <dgm:prSet presAssocID="{F86A3BC8-7D4D-4FB2-9E21-D0017D9383DB}" presName="Name0" presStyleCnt="0">
        <dgm:presLayoutVars>
          <dgm:dir/>
          <dgm:resizeHandles val="exact"/>
        </dgm:presLayoutVars>
      </dgm:prSet>
      <dgm:spPr/>
    </dgm:pt>
    <dgm:pt modelId="{56E30257-46FD-4182-A9A3-D9102A962076}" type="pres">
      <dgm:prSet presAssocID="{30E7F8D3-A15D-4882-A85B-4C2248795C9C}" presName="node" presStyleLbl="node1" presStyleIdx="0" presStyleCnt="3" custScaleX="133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3111-571F-40E5-9CDD-4AA248BF9393}" type="pres">
      <dgm:prSet presAssocID="{9327F66A-D9AD-4D17-AA98-AEEE6A02FD2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85A172A-F4B4-4D91-859B-73DE6E660CA1}" type="pres">
      <dgm:prSet presAssocID="{9327F66A-D9AD-4D17-AA98-AEEE6A02FD2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F1FC4E1-EB4A-4433-BC90-BC039392AA4C}" type="pres">
      <dgm:prSet presAssocID="{52E5E97A-ADE1-4AC8-AAF6-022BCEFB1977}" presName="node" presStyleLbl="node1" presStyleIdx="1" presStyleCnt="3" custScaleX="142446" custScaleY="99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A8772-4549-4654-BA4E-9B2724D511B8}" type="pres">
      <dgm:prSet presAssocID="{5757C45E-D20B-459E-A992-E735A4E86DB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B927CD9-2E7E-4B93-8DA3-6CA4DA7B33BB}" type="pres">
      <dgm:prSet presAssocID="{5757C45E-D20B-459E-A992-E735A4E86DB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BFA7EA-428A-4C50-B520-63C5BD0706D8}" type="pres">
      <dgm:prSet presAssocID="{8B49381B-9F54-490D-A884-ED2CEC6CA97B}" presName="node" presStyleLbl="node1" presStyleIdx="2" presStyleCnt="3" custScaleX="12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9EA79-3156-4A5F-9B77-EC2FDEC73670}" type="presOf" srcId="{9327F66A-D9AD-4D17-AA98-AEEE6A02FD23}" destId="{2DA13111-571F-40E5-9CDD-4AA248BF9393}" srcOrd="0" destOrd="0" presId="urn:microsoft.com/office/officeart/2005/8/layout/process1"/>
    <dgm:cxn modelId="{653B4891-AA10-42EB-9DAF-A3E0E750ACEC}" type="presOf" srcId="{52E5E97A-ADE1-4AC8-AAF6-022BCEFB1977}" destId="{0F1FC4E1-EB4A-4433-BC90-BC039392AA4C}" srcOrd="0" destOrd="0" presId="urn:microsoft.com/office/officeart/2005/8/layout/process1"/>
    <dgm:cxn modelId="{45142671-777F-41DE-9159-2D806A04B38F}" type="presOf" srcId="{5757C45E-D20B-459E-A992-E735A4E86DBE}" destId="{DB927CD9-2E7E-4B93-8DA3-6CA4DA7B33BB}" srcOrd="1" destOrd="0" presId="urn:microsoft.com/office/officeart/2005/8/layout/process1"/>
    <dgm:cxn modelId="{871825E1-0BB6-43FE-8747-820B14DE4956}" srcId="{F86A3BC8-7D4D-4FB2-9E21-D0017D9383DB}" destId="{8B49381B-9F54-490D-A884-ED2CEC6CA97B}" srcOrd="2" destOrd="0" parTransId="{BFD92C52-AAB7-482E-990A-BE497BB7AF9C}" sibTransId="{9363C178-E380-40EB-9AD5-2AD34BE4B2BA}"/>
    <dgm:cxn modelId="{E2C01085-42D0-4C72-A070-844C9330C719}" type="presOf" srcId="{30E7F8D3-A15D-4882-A85B-4C2248795C9C}" destId="{56E30257-46FD-4182-A9A3-D9102A962076}" srcOrd="0" destOrd="0" presId="urn:microsoft.com/office/officeart/2005/8/layout/process1"/>
    <dgm:cxn modelId="{6F1CF229-C54B-4F30-905C-0CCE3D0E08AB}" srcId="{F86A3BC8-7D4D-4FB2-9E21-D0017D9383DB}" destId="{30E7F8D3-A15D-4882-A85B-4C2248795C9C}" srcOrd="0" destOrd="0" parTransId="{833B4019-AEFE-4904-ABC5-C950E71DAF4D}" sibTransId="{9327F66A-D9AD-4D17-AA98-AEEE6A02FD23}"/>
    <dgm:cxn modelId="{1BA42311-BEFC-4105-AB89-F8AF742C8F55}" srcId="{F86A3BC8-7D4D-4FB2-9E21-D0017D9383DB}" destId="{52E5E97A-ADE1-4AC8-AAF6-022BCEFB1977}" srcOrd="1" destOrd="0" parTransId="{81CBED4D-28DB-4D56-907A-3684ECBD4949}" sibTransId="{5757C45E-D20B-459E-A992-E735A4E86DBE}"/>
    <dgm:cxn modelId="{C5DB9D92-7926-4F55-9FEB-CEBE204F6E0B}" type="presOf" srcId="{8B49381B-9F54-490D-A884-ED2CEC6CA97B}" destId="{95BFA7EA-428A-4C50-B520-63C5BD0706D8}" srcOrd="0" destOrd="0" presId="urn:microsoft.com/office/officeart/2005/8/layout/process1"/>
    <dgm:cxn modelId="{38FEADE8-74E5-43C3-98C1-87DA855ADE4F}" type="presOf" srcId="{9327F66A-D9AD-4D17-AA98-AEEE6A02FD23}" destId="{385A172A-F4B4-4D91-859B-73DE6E660CA1}" srcOrd="1" destOrd="0" presId="urn:microsoft.com/office/officeart/2005/8/layout/process1"/>
    <dgm:cxn modelId="{810B936C-8B50-47A3-A718-3702E28ED18F}" type="presOf" srcId="{5757C45E-D20B-459E-A992-E735A4E86DBE}" destId="{365A8772-4549-4654-BA4E-9B2724D511B8}" srcOrd="0" destOrd="0" presId="urn:microsoft.com/office/officeart/2005/8/layout/process1"/>
    <dgm:cxn modelId="{674EB5C5-3E32-4579-9189-23E165E6ACBF}" type="presOf" srcId="{F86A3BC8-7D4D-4FB2-9E21-D0017D9383DB}" destId="{2A6A16C2-2D78-4CAE-A350-A3CE0B2BCE6B}" srcOrd="0" destOrd="0" presId="urn:microsoft.com/office/officeart/2005/8/layout/process1"/>
    <dgm:cxn modelId="{264D1708-2CCD-43A8-9612-A9ED752886BE}" type="presParOf" srcId="{2A6A16C2-2D78-4CAE-A350-A3CE0B2BCE6B}" destId="{56E30257-46FD-4182-A9A3-D9102A962076}" srcOrd="0" destOrd="0" presId="urn:microsoft.com/office/officeart/2005/8/layout/process1"/>
    <dgm:cxn modelId="{DA4FA612-733B-4E99-94B9-10FDC519835B}" type="presParOf" srcId="{2A6A16C2-2D78-4CAE-A350-A3CE0B2BCE6B}" destId="{2DA13111-571F-40E5-9CDD-4AA248BF9393}" srcOrd="1" destOrd="0" presId="urn:microsoft.com/office/officeart/2005/8/layout/process1"/>
    <dgm:cxn modelId="{55011FD0-A246-4A49-8EB6-17E58E541B6E}" type="presParOf" srcId="{2DA13111-571F-40E5-9CDD-4AA248BF9393}" destId="{385A172A-F4B4-4D91-859B-73DE6E660CA1}" srcOrd="0" destOrd="0" presId="urn:microsoft.com/office/officeart/2005/8/layout/process1"/>
    <dgm:cxn modelId="{998147B9-1004-4575-88C7-08A486527E02}" type="presParOf" srcId="{2A6A16C2-2D78-4CAE-A350-A3CE0B2BCE6B}" destId="{0F1FC4E1-EB4A-4433-BC90-BC039392AA4C}" srcOrd="2" destOrd="0" presId="urn:microsoft.com/office/officeart/2005/8/layout/process1"/>
    <dgm:cxn modelId="{603F78CB-A482-4140-A82F-59D922DEECAD}" type="presParOf" srcId="{2A6A16C2-2D78-4CAE-A350-A3CE0B2BCE6B}" destId="{365A8772-4549-4654-BA4E-9B2724D511B8}" srcOrd="3" destOrd="0" presId="urn:microsoft.com/office/officeart/2005/8/layout/process1"/>
    <dgm:cxn modelId="{A89A062D-27A9-4468-ADDB-399F7BD9924D}" type="presParOf" srcId="{365A8772-4549-4654-BA4E-9B2724D511B8}" destId="{DB927CD9-2E7E-4B93-8DA3-6CA4DA7B33BB}" srcOrd="0" destOrd="0" presId="urn:microsoft.com/office/officeart/2005/8/layout/process1"/>
    <dgm:cxn modelId="{9CD42C1B-498D-41C1-82C9-738263AB281E}" type="presParOf" srcId="{2A6A16C2-2D78-4CAE-A350-A3CE0B2BCE6B}" destId="{95BFA7EA-428A-4C50-B520-63C5BD0706D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68F0E-B46C-4558-8F94-CA9033E64AF6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DD0EAD59-E601-46F3-985B-2C090FCCA828}">
      <dgm:prSet phldrT="[Text]"/>
      <dgm:spPr>
        <a:solidFill>
          <a:srgbClr val="1359A1"/>
        </a:solidFill>
      </dgm:spPr>
      <dgm:t>
        <a:bodyPr/>
        <a:lstStyle/>
        <a:p>
          <a:r>
            <a:rPr lang="en-US" dirty="0"/>
            <a:t>State HCD, Mines/Geology, and CALFIRE Review</a:t>
          </a:r>
        </a:p>
      </dgm:t>
    </dgm:pt>
    <dgm:pt modelId="{E2F8350D-43E2-49D1-9D6D-4AB65A68014D}" type="parTrans" cxnId="{7805BCBB-BAAE-40AC-8945-A3DDC02DD182}">
      <dgm:prSet/>
      <dgm:spPr/>
      <dgm:t>
        <a:bodyPr/>
        <a:lstStyle/>
        <a:p>
          <a:endParaRPr lang="en-US"/>
        </a:p>
      </dgm:t>
    </dgm:pt>
    <dgm:pt modelId="{5F379206-DC68-448A-A3D5-F570D91060B8}" type="sibTrans" cxnId="{7805BCBB-BAAE-40AC-8945-A3DDC02DD182}">
      <dgm:prSet/>
      <dgm:spPr>
        <a:solidFill>
          <a:srgbClr val="91C747"/>
        </a:solidFill>
      </dgm:spPr>
      <dgm:t>
        <a:bodyPr/>
        <a:lstStyle/>
        <a:p>
          <a:endParaRPr lang="en-US"/>
        </a:p>
      </dgm:t>
    </dgm:pt>
    <dgm:pt modelId="{A290A056-D8EC-4383-BCFE-6FD75DCD702E}">
      <dgm:prSet phldrT="[Text]"/>
      <dgm:spPr>
        <a:solidFill>
          <a:srgbClr val="1359A1"/>
        </a:solidFill>
      </dgm:spPr>
      <dgm:t>
        <a:bodyPr/>
        <a:lstStyle/>
        <a:p>
          <a:r>
            <a:rPr lang="en-US" dirty="0"/>
            <a:t>Environmental Analysis</a:t>
          </a:r>
        </a:p>
      </dgm:t>
    </dgm:pt>
    <dgm:pt modelId="{363CB1DB-7A05-4EB7-8F3A-9F127772C900}" type="parTrans" cxnId="{D6ABC631-88A9-44B1-B4AA-D0644A6063F1}">
      <dgm:prSet/>
      <dgm:spPr/>
      <dgm:t>
        <a:bodyPr/>
        <a:lstStyle/>
        <a:p>
          <a:endParaRPr lang="en-US"/>
        </a:p>
      </dgm:t>
    </dgm:pt>
    <dgm:pt modelId="{11329D6B-2669-4615-99DA-74A6EAFBE84D}" type="sibTrans" cxnId="{D6ABC631-88A9-44B1-B4AA-D0644A6063F1}">
      <dgm:prSet/>
      <dgm:spPr>
        <a:solidFill>
          <a:srgbClr val="91C747"/>
        </a:solidFill>
      </dgm:spPr>
      <dgm:t>
        <a:bodyPr/>
        <a:lstStyle/>
        <a:p>
          <a:endParaRPr lang="en-US"/>
        </a:p>
      </dgm:t>
    </dgm:pt>
    <dgm:pt modelId="{1C9D1DDF-9714-49B9-88CB-23B15F9CE72B}">
      <dgm:prSet phldrT="[Text]"/>
      <dgm:spPr>
        <a:solidFill>
          <a:srgbClr val="1359A1"/>
        </a:solidFill>
      </dgm:spPr>
      <dgm:t>
        <a:bodyPr/>
        <a:lstStyle/>
        <a:p>
          <a:r>
            <a:rPr lang="en-US" dirty="0"/>
            <a:t>Planning Commission and City Council Consideration</a:t>
          </a:r>
        </a:p>
      </dgm:t>
    </dgm:pt>
    <dgm:pt modelId="{800AE2FB-8A8B-40E8-BF4B-ED0A8AE67621}" type="parTrans" cxnId="{C724141B-A3D9-4F4D-A954-6B7E719A0F3D}">
      <dgm:prSet/>
      <dgm:spPr/>
      <dgm:t>
        <a:bodyPr/>
        <a:lstStyle/>
        <a:p>
          <a:endParaRPr lang="en-US"/>
        </a:p>
      </dgm:t>
    </dgm:pt>
    <dgm:pt modelId="{0C665142-FDD8-4BCF-8DD3-E821CEC7472A}" type="sibTrans" cxnId="{C724141B-A3D9-4F4D-A954-6B7E719A0F3D}">
      <dgm:prSet/>
      <dgm:spPr/>
      <dgm:t>
        <a:bodyPr/>
        <a:lstStyle/>
        <a:p>
          <a:endParaRPr lang="en-US"/>
        </a:p>
      </dgm:t>
    </dgm:pt>
    <dgm:pt modelId="{4503FC36-0EA3-4C63-BF01-75442DA89451}" type="pres">
      <dgm:prSet presAssocID="{D5D68F0E-B46C-4558-8F94-CA9033E64AF6}" presName="Name0" presStyleCnt="0">
        <dgm:presLayoutVars>
          <dgm:dir/>
          <dgm:resizeHandles val="exact"/>
        </dgm:presLayoutVars>
      </dgm:prSet>
      <dgm:spPr/>
    </dgm:pt>
    <dgm:pt modelId="{E97C2462-6A5C-409C-AB92-9006DDBE79E5}" type="pres">
      <dgm:prSet presAssocID="{DD0EAD59-E601-46F3-985B-2C090FCCA8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1E451-3C36-45B9-89AA-97A5FB0E3757}" type="pres">
      <dgm:prSet presAssocID="{5F379206-DC68-448A-A3D5-F570D91060B8}" presName="sibTrans" presStyleLbl="sibTrans2D1" presStyleIdx="0" presStyleCnt="2" custScaleY="73408"/>
      <dgm:spPr/>
      <dgm:t>
        <a:bodyPr/>
        <a:lstStyle/>
        <a:p>
          <a:endParaRPr lang="en-US"/>
        </a:p>
      </dgm:t>
    </dgm:pt>
    <dgm:pt modelId="{CB47F19D-3417-40D2-8DEC-2DD8F43E2A17}" type="pres">
      <dgm:prSet presAssocID="{5F379206-DC68-448A-A3D5-F570D91060B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1BB022E-3813-408D-9B25-61C23EA1D319}" type="pres">
      <dgm:prSet presAssocID="{A290A056-D8EC-4383-BCFE-6FD75DCD70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8665A-EDF3-456C-BF2F-5C8531D09CFE}" type="pres">
      <dgm:prSet presAssocID="{11329D6B-2669-4615-99DA-74A6EAFBE84D}" presName="sibTrans" presStyleLbl="sibTrans2D1" presStyleIdx="1" presStyleCnt="2" custScaleY="73408"/>
      <dgm:spPr/>
      <dgm:t>
        <a:bodyPr/>
        <a:lstStyle/>
        <a:p>
          <a:endParaRPr lang="en-US"/>
        </a:p>
      </dgm:t>
    </dgm:pt>
    <dgm:pt modelId="{DB219C55-D146-4AE1-B552-A8AFA2DAF396}" type="pres">
      <dgm:prSet presAssocID="{11329D6B-2669-4615-99DA-74A6EAFBE84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716CBFC-57E2-44AE-824C-2FFA24DC31C0}" type="pres">
      <dgm:prSet presAssocID="{1C9D1DDF-9714-49B9-88CB-23B15F9CE7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DDF02-BD18-4DF2-AAE0-01D1FC425E9B}" type="presOf" srcId="{DD0EAD59-E601-46F3-985B-2C090FCCA828}" destId="{E97C2462-6A5C-409C-AB92-9006DDBE79E5}" srcOrd="0" destOrd="0" presId="urn:microsoft.com/office/officeart/2005/8/layout/process1"/>
    <dgm:cxn modelId="{7805BCBB-BAAE-40AC-8945-A3DDC02DD182}" srcId="{D5D68F0E-B46C-4558-8F94-CA9033E64AF6}" destId="{DD0EAD59-E601-46F3-985B-2C090FCCA828}" srcOrd="0" destOrd="0" parTransId="{E2F8350D-43E2-49D1-9D6D-4AB65A68014D}" sibTransId="{5F379206-DC68-448A-A3D5-F570D91060B8}"/>
    <dgm:cxn modelId="{6825C017-F2B0-49D8-A18F-0784FBEB61FB}" type="presOf" srcId="{1C9D1DDF-9714-49B9-88CB-23B15F9CE72B}" destId="{D716CBFC-57E2-44AE-824C-2FFA24DC31C0}" srcOrd="0" destOrd="0" presId="urn:microsoft.com/office/officeart/2005/8/layout/process1"/>
    <dgm:cxn modelId="{3C045F71-F491-46DE-B831-190741574E6F}" type="presOf" srcId="{11329D6B-2669-4615-99DA-74A6EAFBE84D}" destId="{DB219C55-D146-4AE1-B552-A8AFA2DAF396}" srcOrd="1" destOrd="0" presId="urn:microsoft.com/office/officeart/2005/8/layout/process1"/>
    <dgm:cxn modelId="{D6ABC631-88A9-44B1-B4AA-D0644A6063F1}" srcId="{D5D68F0E-B46C-4558-8F94-CA9033E64AF6}" destId="{A290A056-D8EC-4383-BCFE-6FD75DCD702E}" srcOrd="1" destOrd="0" parTransId="{363CB1DB-7A05-4EB7-8F3A-9F127772C900}" sibTransId="{11329D6B-2669-4615-99DA-74A6EAFBE84D}"/>
    <dgm:cxn modelId="{E72BFE3B-AC08-4DFC-BDCD-D684760F9088}" type="presOf" srcId="{5F379206-DC68-448A-A3D5-F570D91060B8}" destId="{C951E451-3C36-45B9-89AA-97A5FB0E3757}" srcOrd="0" destOrd="0" presId="urn:microsoft.com/office/officeart/2005/8/layout/process1"/>
    <dgm:cxn modelId="{C724141B-A3D9-4F4D-A954-6B7E719A0F3D}" srcId="{D5D68F0E-B46C-4558-8F94-CA9033E64AF6}" destId="{1C9D1DDF-9714-49B9-88CB-23B15F9CE72B}" srcOrd="2" destOrd="0" parTransId="{800AE2FB-8A8B-40E8-BF4B-ED0A8AE67621}" sibTransId="{0C665142-FDD8-4BCF-8DD3-E821CEC7472A}"/>
    <dgm:cxn modelId="{90329E11-5FF0-4E88-9DDB-07AC5CF54BCA}" type="presOf" srcId="{11329D6B-2669-4615-99DA-74A6EAFBE84D}" destId="{9838665A-EDF3-456C-BF2F-5C8531D09CFE}" srcOrd="0" destOrd="0" presId="urn:microsoft.com/office/officeart/2005/8/layout/process1"/>
    <dgm:cxn modelId="{44834882-D421-457D-BF4D-EE0BA0EC2DD6}" type="presOf" srcId="{5F379206-DC68-448A-A3D5-F570D91060B8}" destId="{CB47F19D-3417-40D2-8DEC-2DD8F43E2A17}" srcOrd="1" destOrd="0" presId="urn:microsoft.com/office/officeart/2005/8/layout/process1"/>
    <dgm:cxn modelId="{D86F0EA5-7E3A-45A7-816A-EBA1B310C219}" type="presOf" srcId="{D5D68F0E-B46C-4558-8F94-CA9033E64AF6}" destId="{4503FC36-0EA3-4C63-BF01-75442DA89451}" srcOrd="0" destOrd="0" presId="urn:microsoft.com/office/officeart/2005/8/layout/process1"/>
    <dgm:cxn modelId="{778C774E-8CDA-4848-AAA9-DF33FEAB9043}" type="presOf" srcId="{A290A056-D8EC-4383-BCFE-6FD75DCD702E}" destId="{E1BB022E-3813-408D-9B25-61C23EA1D319}" srcOrd="0" destOrd="0" presId="urn:microsoft.com/office/officeart/2005/8/layout/process1"/>
    <dgm:cxn modelId="{A1B945C7-6E54-4EAE-AE9F-611390BD3F98}" type="presParOf" srcId="{4503FC36-0EA3-4C63-BF01-75442DA89451}" destId="{E97C2462-6A5C-409C-AB92-9006DDBE79E5}" srcOrd="0" destOrd="0" presId="urn:microsoft.com/office/officeart/2005/8/layout/process1"/>
    <dgm:cxn modelId="{17FC37E8-D0D5-4BE8-94EC-87F467E8AD59}" type="presParOf" srcId="{4503FC36-0EA3-4C63-BF01-75442DA89451}" destId="{C951E451-3C36-45B9-89AA-97A5FB0E3757}" srcOrd="1" destOrd="0" presId="urn:microsoft.com/office/officeart/2005/8/layout/process1"/>
    <dgm:cxn modelId="{6445E16F-37B2-4426-BFB7-EF445B7A160E}" type="presParOf" srcId="{C951E451-3C36-45B9-89AA-97A5FB0E3757}" destId="{CB47F19D-3417-40D2-8DEC-2DD8F43E2A17}" srcOrd="0" destOrd="0" presId="urn:microsoft.com/office/officeart/2005/8/layout/process1"/>
    <dgm:cxn modelId="{40AB48C6-5746-4FE0-9603-B5381CA742AD}" type="presParOf" srcId="{4503FC36-0EA3-4C63-BF01-75442DA89451}" destId="{E1BB022E-3813-408D-9B25-61C23EA1D319}" srcOrd="2" destOrd="0" presId="urn:microsoft.com/office/officeart/2005/8/layout/process1"/>
    <dgm:cxn modelId="{ED8640DF-0D61-40A1-808D-45BE84707B84}" type="presParOf" srcId="{4503FC36-0EA3-4C63-BF01-75442DA89451}" destId="{9838665A-EDF3-456C-BF2F-5C8531D09CFE}" srcOrd="3" destOrd="0" presId="urn:microsoft.com/office/officeart/2005/8/layout/process1"/>
    <dgm:cxn modelId="{04D9CFB7-3A88-4997-8505-E819F3EBD321}" type="presParOf" srcId="{9838665A-EDF3-456C-BF2F-5C8531D09CFE}" destId="{DB219C55-D146-4AE1-B552-A8AFA2DAF396}" srcOrd="0" destOrd="0" presId="urn:microsoft.com/office/officeart/2005/8/layout/process1"/>
    <dgm:cxn modelId="{D308B8B3-50B0-47CC-959F-D39CE9AC8DA1}" type="presParOf" srcId="{4503FC36-0EA3-4C63-BF01-75442DA89451}" destId="{D716CBFC-57E2-44AE-824C-2FFA24DC31C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30257-46FD-4182-A9A3-D9102A962076}">
      <dsp:nvSpPr>
        <dsp:cNvPr id="0" name=""/>
        <dsp:cNvSpPr/>
      </dsp:nvSpPr>
      <dsp:spPr>
        <a:xfrm>
          <a:off x="6675" y="611838"/>
          <a:ext cx="2471469" cy="1507120"/>
        </a:xfrm>
        <a:prstGeom prst="roundRect">
          <a:avLst>
            <a:gd name="adj" fmla="val 10000"/>
          </a:avLst>
        </a:prstGeom>
        <a:solidFill>
          <a:srgbClr val="135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itchFamily="34" charset="0"/>
              <a:ea typeface="Tahoma" pitchFamily="34" charset="0"/>
              <a:cs typeface="Tahoma" pitchFamily="34" charset="0"/>
            </a:rPr>
            <a:t>Meetings, Workshops and Surveys to Receive Input</a:t>
          </a:r>
        </a:p>
      </dsp:txBody>
      <dsp:txXfrm>
        <a:off x="50817" y="655980"/>
        <a:ext cx="2383185" cy="1418836"/>
      </dsp:txXfrm>
    </dsp:sp>
    <dsp:sp modelId="{2DA13111-571F-40E5-9CDD-4AA248BF9393}">
      <dsp:nvSpPr>
        <dsp:cNvPr id="0" name=""/>
        <dsp:cNvSpPr/>
      </dsp:nvSpPr>
      <dsp:spPr>
        <a:xfrm>
          <a:off x="2663828" y="1135150"/>
          <a:ext cx="393649" cy="460495"/>
        </a:xfrm>
        <a:prstGeom prst="rightArrow">
          <a:avLst>
            <a:gd name="adj1" fmla="val 60000"/>
            <a:gd name="adj2" fmla="val 50000"/>
          </a:avLst>
        </a:prstGeom>
        <a:solidFill>
          <a:srgbClr val="91C7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63828" y="1227249"/>
        <a:ext cx="275554" cy="276297"/>
      </dsp:txXfrm>
    </dsp:sp>
    <dsp:sp modelId="{0F1FC4E1-EB4A-4433-BC90-BC039392AA4C}">
      <dsp:nvSpPr>
        <dsp:cNvPr id="0" name=""/>
        <dsp:cNvSpPr/>
      </dsp:nvSpPr>
      <dsp:spPr>
        <a:xfrm>
          <a:off x="3220879" y="612998"/>
          <a:ext cx="2644991" cy="1504799"/>
        </a:xfrm>
        <a:prstGeom prst="roundRect">
          <a:avLst>
            <a:gd name="adj" fmla="val 10000"/>
          </a:avLst>
        </a:prstGeom>
        <a:solidFill>
          <a:srgbClr val="135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itchFamily="34" charset="0"/>
              <a:ea typeface="Tahoma" pitchFamily="34" charset="0"/>
              <a:cs typeface="Tahoma" pitchFamily="34" charset="0"/>
            </a:rPr>
            <a:t>Identify Potential Land Use Changes/Housing Sites and Identify Hazard Risk Areas/Solutions</a:t>
          </a:r>
        </a:p>
      </dsp:txBody>
      <dsp:txXfrm>
        <a:off x="3264953" y="657072"/>
        <a:ext cx="2556843" cy="1416651"/>
      </dsp:txXfrm>
    </dsp:sp>
    <dsp:sp modelId="{365A8772-4549-4654-BA4E-9B2724D511B8}">
      <dsp:nvSpPr>
        <dsp:cNvPr id="0" name=""/>
        <dsp:cNvSpPr/>
      </dsp:nvSpPr>
      <dsp:spPr>
        <a:xfrm>
          <a:off x="6051554" y="1135150"/>
          <a:ext cx="393649" cy="460495"/>
        </a:xfrm>
        <a:prstGeom prst="rightArrow">
          <a:avLst>
            <a:gd name="adj1" fmla="val 60000"/>
            <a:gd name="adj2" fmla="val 50000"/>
          </a:avLst>
        </a:prstGeom>
        <a:solidFill>
          <a:srgbClr val="91C7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051554" y="1227249"/>
        <a:ext cx="275554" cy="276297"/>
      </dsp:txXfrm>
    </dsp:sp>
    <dsp:sp modelId="{95BFA7EA-428A-4C50-B520-63C5BD0706D8}">
      <dsp:nvSpPr>
        <dsp:cNvPr id="0" name=""/>
        <dsp:cNvSpPr/>
      </dsp:nvSpPr>
      <dsp:spPr>
        <a:xfrm>
          <a:off x="6608605" y="611838"/>
          <a:ext cx="2309739" cy="1507120"/>
        </a:xfrm>
        <a:prstGeom prst="roundRect">
          <a:avLst>
            <a:gd name="adj" fmla="val 10000"/>
          </a:avLst>
        </a:prstGeom>
        <a:solidFill>
          <a:srgbClr val="135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ahoma" pitchFamily="34" charset="0"/>
              <a:ea typeface="Tahoma" pitchFamily="34" charset="0"/>
              <a:cs typeface="Tahoma" pitchFamily="34" charset="0"/>
            </a:rPr>
            <a:t>Draft Elements and Zoning Amendments</a:t>
          </a:r>
        </a:p>
      </dsp:txBody>
      <dsp:txXfrm>
        <a:off x="6652747" y="655980"/>
        <a:ext cx="2221455" cy="141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2462-6A5C-409C-AB92-9006DDBE79E5}">
      <dsp:nvSpPr>
        <dsp:cNvPr id="0" name=""/>
        <dsp:cNvSpPr/>
      </dsp:nvSpPr>
      <dsp:spPr>
        <a:xfrm>
          <a:off x="7752" y="1316475"/>
          <a:ext cx="2317142" cy="1390285"/>
        </a:xfrm>
        <a:prstGeom prst="roundRect">
          <a:avLst>
            <a:gd name="adj" fmla="val 10000"/>
          </a:avLst>
        </a:prstGeom>
        <a:solidFill>
          <a:srgbClr val="135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State HCD, Mines/Geology, and CALFIRE Review</a:t>
          </a:r>
        </a:p>
      </dsp:txBody>
      <dsp:txXfrm>
        <a:off x="48472" y="1357195"/>
        <a:ext cx="2235702" cy="1308845"/>
      </dsp:txXfrm>
    </dsp:sp>
    <dsp:sp modelId="{C951E451-3C36-45B9-89AA-97A5FB0E3757}">
      <dsp:nvSpPr>
        <dsp:cNvPr id="0" name=""/>
        <dsp:cNvSpPr/>
      </dsp:nvSpPr>
      <dsp:spPr>
        <a:xfrm>
          <a:off x="2556609" y="1800697"/>
          <a:ext cx="491234" cy="421840"/>
        </a:xfrm>
        <a:prstGeom prst="rightArrow">
          <a:avLst>
            <a:gd name="adj1" fmla="val 60000"/>
            <a:gd name="adj2" fmla="val 50000"/>
          </a:avLst>
        </a:prstGeom>
        <a:solidFill>
          <a:srgbClr val="91C7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56609" y="1885065"/>
        <a:ext cx="364682" cy="253104"/>
      </dsp:txXfrm>
    </dsp:sp>
    <dsp:sp modelId="{E1BB022E-3813-408D-9B25-61C23EA1D319}">
      <dsp:nvSpPr>
        <dsp:cNvPr id="0" name=""/>
        <dsp:cNvSpPr/>
      </dsp:nvSpPr>
      <dsp:spPr>
        <a:xfrm>
          <a:off x="3251752" y="1316475"/>
          <a:ext cx="2317142" cy="1390285"/>
        </a:xfrm>
        <a:prstGeom prst="roundRect">
          <a:avLst>
            <a:gd name="adj" fmla="val 10000"/>
          </a:avLst>
        </a:prstGeom>
        <a:solidFill>
          <a:srgbClr val="135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Environmental Analysis</a:t>
          </a:r>
        </a:p>
      </dsp:txBody>
      <dsp:txXfrm>
        <a:off x="3292472" y="1357195"/>
        <a:ext cx="2235702" cy="1308845"/>
      </dsp:txXfrm>
    </dsp:sp>
    <dsp:sp modelId="{9838665A-EDF3-456C-BF2F-5C8531D09CFE}">
      <dsp:nvSpPr>
        <dsp:cNvPr id="0" name=""/>
        <dsp:cNvSpPr/>
      </dsp:nvSpPr>
      <dsp:spPr>
        <a:xfrm>
          <a:off x="5800609" y="1800697"/>
          <a:ext cx="491234" cy="421840"/>
        </a:xfrm>
        <a:prstGeom prst="rightArrow">
          <a:avLst>
            <a:gd name="adj1" fmla="val 60000"/>
            <a:gd name="adj2" fmla="val 50000"/>
          </a:avLst>
        </a:prstGeom>
        <a:solidFill>
          <a:srgbClr val="91C7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800609" y="1885065"/>
        <a:ext cx="364682" cy="253104"/>
      </dsp:txXfrm>
    </dsp:sp>
    <dsp:sp modelId="{D716CBFC-57E2-44AE-824C-2FFA24DC31C0}">
      <dsp:nvSpPr>
        <dsp:cNvPr id="0" name=""/>
        <dsp:cNvSpPr/>
      </dsp:nvSpPr>
      <dsp:spPr>
        <a:xfrm>
          <a:off x="6495752" y="1316475"/>
          <a:ext cx="2317142" cy="1390285"/>
        </a:xfrm>
        <a:prstGeom prst="roundRect">
          <a:avLst>
            <a:gd name="adj" fmla="val 10000"/>
          </a:avLst>
        </a:prstGeom>
        <a:solidFill>
          <a:srgbClr val="135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Planning Commission and City Council Consideration</a:t>
          </a:r>
        </a:p>
      </dsp:txBody>
      <dsp:txXfrm>
        <a:off x="6536472" y="1357195"/>
        <a:ext cx="2235702" cy="1308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None/>
            </a:pPr>
            <a:endParaRPr>
              <a:solidFill>
                <a:srgbClr val="203468"/>
              </a:solidFill>
            </a:endParaRPr>
          </a:p>
        </p:txBody>
      </p:sp>
      <p:sp>
        <p:nvSpPr>
          <p:cNvPr id="221" name="Google Shape;22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f1483f89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cf1483f89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None/>
            </a:pPr>
            <a:endParaRPr>
              <a:solidFill>
                <a:srgbClr val="203468"/>
              </a:solidFill>
            </a:endParaRPr>
          </a:p>
        </p:txBody>
      </p:sp>
      <p:sp>
        <p:nvSpPr>
          <p:cNvPr id="296" name="Google Shape;296;gcf1483f89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None/>
            </a:pPr>
            <a:endParaRPr>
              <a:solidFill>
                <a:srgbClr val="203468"/>
              </a:solidFill>
            </a:endParaRPr>
          </a:p>
        </p:txBody>
      </p:sp>
      <p:sp>
        <p:nvSpPr>
          <p:cNvPr id="304" name="Google Shape;30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kern="0" dirty="0">
              <a:solidFill>
                <a:srgbClr val="29292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19457-2B83-4489-83A3-F724B34B49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4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Open Mural link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Questions: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regards to housing, what is working in our jurisdictions? What do you think makes us special?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of our key housing needs or challenges?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ideas, policies, programs, suggestions do you have to meet our housing needs?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make sure we hear from our entire community?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2030, it was a damn good housing element and we accomplished a lot! What </a:t>
            </a:r>
            <a:r>
              <a:rPr lang="en-US"/>
              <a:t>words describe the housing in our community now?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None/>
            </a:pPr>
            <a:endParaRPr>
              <a:solidFill>
                <a:srgbClr val="203468"/>
              </a:solidFill>
            </a:endParaRPr>
          </a:p>
        </p:txBody>
      </p:sp>
      <p:sp>
        <p:nvSpPr>
          <p:cNvPr id="369" name="Google Shape;369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7c32250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c7c32250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Your city intro can be anywhere 5-15 minutes and include any of the following you think will be important: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City-specific demographics, fun facts, housing trends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Existing long-range, specific planning, results of latest efforts</a:t>
            </a:r>
            <a:endParaRPr>
              <a:solidFill>
                <a:srgbClr val="203468"/>
              </a:solidFill>
            </a:endParaRPr>
          </a:p>
        </p:txBody>
      </p:sp>
      <p:sp>
        <p:nvSpPr>
          <p:cNvPr id="229" name="Google Shape;229;gc7c32250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19457-2B83-4489-83A3-F724B34B49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7c32250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c7c32250e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Your city intro can be anywhere 5-15 minutes and include any of the following you think will be important: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City-specific demographics, fun facts, housing trends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Existing long-range, specific planning, results of latest efforts</a:t>
            </a:r>
            <a:endParaRPr>
              <a:solidFill>
                <a:srgbClr val="203468"/>
              </a:solidFill>
            </a:endParaRPr>
          </a:p>
        </p:txBody>
      </p:sp>
      <p:sp>
        <p:nvSpPr>
          <p:cNvPr id="237" name="Google Shape;237;gc7c32250e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7c32250e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c7c32250eb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Your city intro can be anywhere 5-15 minutes and include any of the following you think will be important: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City-specific demographics, fun facts, housing trends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Existing long-range, specific planning, results of latest efforts</a:t>
            </a:r>
            <a:endParaRPr>
              <a:solidFill>
                <a:srgbClr val="203468"/>
              </a:solidFill>
            </a:endParaRPr>
          </a:p>
        </p:txBody>
      </p:sp>
      <p:sp>
        <p:nvSpPr>
          <p:cNvPr id="245" name="Google Shape;245;gc7c32250eb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7c32250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c7c32250eb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Your city intro can be anywhere 5-15 minutes and include any of the following you think will be important: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City-specific demographics, fun facts, housing trends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Existing long-range, specific planning, results of latest efforts</a:t>
            </a:r>
            <a:endParaRPr>
              <a:solidFill>
                <a:srgbClr val="203468"/>
              </a:solidFill>
            </a:endParaRPr>
          </a:p>
        </p:txBody>
      </p:sp>
      <p:sp>
        <p:nvSpPr>
          <p:cNvPr id="253" name="Google Shape;253;gc7c32250e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None/>
            </a:pPr>
            <a:endParaRPr>
              <a:solidFill>
                <a:srgbClr val="203468"/>
              </a:solidFill>
            </a:endParaRPr>
          </a:p>
        </p:txBody>
      </p:sp>
      <p:sp>
        <p:nvSpPr>
          <p:cNvPr id="269" name="Google Shape;26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Programs, policies, projects accomplished this cycle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Key concerns, constraints, issues brought up by the community, issues carried over from the last update</a:t>
            </a:r>
            <a:endParaRPr>
              <a:solidFill>
                <a:srgbClr val="203468"/>
              </a:solidFill>
            </a:endParaRPr>
          </a:p>
        </p:txBody>
      </p:sp>
      <p:sp>
        <p:nvSpPr>
          <p:cNvPr id="277" name="Google Shape;27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7c32250e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c7c32250eb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Your city intro can be anywhere 5-15 minutes and include any of the following you think will be important: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City-specific demographics, fun facts, housing trends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203468"/>
                </a:solidFill>
              </a:rPr>
              <a:t>Existing long-range, specific planning, results of latest efforts</a:t>
            </a:r>
            <a:endParaRPr>
              <a:solidFill>
                <a:srgbClr val="203468"/>
              </a:solidFill>
            </a:endParaRPr>
          </a:p>
        </p:txBody>
      </p:sp>
      <p:sp>
        <p:nvSpPr>
          <p:cNvPr id="289" name="Google Shape;289;gc7c32250eb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g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0943" y="6585572"/>
            <a:ext cx="3666744" cy="17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"/>
          <p:cNvSpPr/>
          <p:nvPr/>
        </p:nvSpPr>
        <p:spPr>
          <a:xfrm>
            <a:off x="3996669" y="1075349"/>
            <a:ext cx="1538264" cy="147319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35216" r="-3521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1"/>
          <p:cNvSpPr/>
          <p:nvPr/>
        </p:nvSpPr>
        <p:spPr>
          <a:xfrm>
            <a:off x="-5855" y="2779998"/>
            <a:ext cx="9149855" cy="16303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1"/>
          <p:cNvSpPr txBox="1">
            <a:spLocks noGrp="1"/>
          </p:cNvSpPr>
          <p:nvPr>
            <p:ph type="title"/>
          </p:nvPr>
        </p:nvSpPr>
        <p:spPr>
          <a:xfrm>
            <a:off x="623888" y="2958657"/>
            <a:ext cx="7886700" cy="127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  <a:defRPr sz="5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/>
          <p:nvPr/>
        </p:nvSpPr>
        <p:spPr>
          <a:xfrm>
            <a:off x="-5855" y="163407"/>
            <a:ext cx="921610" cy="665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1"/>
          <p:cNvSpPr/>
          <p:nvPr/>
        </p:nvSpPr>
        <p:spPr>
          <a:xfrm>
            <a:off x="1141503" y="1417714"/>
            <a:ext cx="1461418" cy="1169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1"/>
          <p:cNvSpPr/>
          <p:nvPr/>
        </p:nvSpPr>
        <p:spPr>
          <a:xfrm>
            <a:off x="1862867" y="4603141"/>
            <a:ext cx="689124" cy="17367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1"/>
          <p:cNvSpPr/>
          <p:nvPr/>
        </p:nvSpPr>
        <p:spPr>
          <a:xfrm>
            <a:off x="1141505" y="163407"/>
            <a:ext cx="1461417" cy="100479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7883" r="-788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1"/>
          <p:cNvSpPr/>
          <p:nvPr/>
        </p:nvSpPr>
        <p:spPr>
          <a:xfrm>
            <a:off x="226630" y="1075350"/>
            <a:ext cx="689124" cy="15118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90797" r="-17172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1"/>
          <p:cNvSpPr/>
          <p:nvPr/>
        </p:nvSpPr>
        <p:spPr>
          <a:xfrm>
            <a:off x="-77527" y="4603141"/>
            <a:ext cx="1753311" cy="21578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42365" r="-4236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3943" y="6500697"/>
            <a:ext cx="4837054" cy="235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1"/>
          <p:cNvSpPr/>
          <p:nvPr/>
        </p:nvSpPr>
        <p:spPr>
          <a:xfrm>
            <a:off x="3999790" y="181461"/>
            <a:ext cx="1544589" cy="698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1"/>
          <p:cNvSpPr/>
          <p:nvPr/>
        </p:nvSpPr>
        <p:spPr>
          <a:xfrm>
            <a:off x="4762641" y="4603139"/>
            <a:ext cx="1642287" cy="17367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1"/>
          <p:cNvSpPr/>
          <p:nvPr/>
        </p:nvSpPr>
        <p:spPr>
          <a:xfrm>
            <a:off x="2805368" y="181460"/>
            <a:ext cx="988854" cy="240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1"/>
          <p:cNvSpPr/>
          <p:nvPr/>
        </p:nvSpPr>
        <p:spPr>
          <a:xfrm>
            <a:off x="2773782" y="4603139"/>
            <a:ext cx="1801775" cy="173670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3219" b="-321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1"/>
          <p:cNvSpPr/>
          <p:nvPr/>
        </p:nvSpPr>
        <p:spPr>
          <a:xfrm>
            <a:off x="5749083" y="1306805"/>
            <a:ext cx="1763465" cy="12417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1"/>
          <p:cNvSpPr/>
          <p:nvPr/>
        </p:nvSpPr>
        <p:spPr>
          <a:xfrm>
            <a:off x="7734336" y="5836913"/>
            <a:ext cx="1409664" cy="92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1"/>
          <p:cNvSpPr/>
          <p:nvPr/>
        </p:nvSpPr>
        <p:spPr>
          <a:xfrm>
            <a:off x="7734337" y="4603139"/>
            <a:ext cx="1287744" cy="10434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1"/>
          <p:cNvSpPr/>
          <p:nvPr/>
        </p:nvSpPr>
        <p:spPr>
          <a:xfrm>
            <a:off x="6589448" y="4603139"/>
            <a:ext cx="923098" cy="173670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44105" r="-9265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1"/>
          <p:cNvSpPr/>
          <p:nvPr/>
        </p:nvSpPr>
        <p:spPr>
          <a:xfrm>
            <a:off x="7734337" y="181462"/>
            <a:ext cx="1409664" cy="123625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23073" r="-2307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1"/>
          <p:cNvSpPr/>
          <p:nvPr/>
        </p:nvSpPr>
        <p:spPr>
          <a:xfrm>
            <a:off x="5749083" y="181461"/>
            <a:ext cx="1763465" cy="930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1"/>
          <p:cNvSpPr/>
          <p:nvPr/>
        </p:nvSpPr>
        <p:spPr>
          <a:xfrm>
            <a:off x="7734337" y="1580878"/>
            <a:ext cx="1287744" cy="9630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2"/>
          <p:cNvSpPr/>
          <p:nvPr/>
        </p:nvSpPr>
        <p:spPr>
          <a:xfrm>
            <a:off x="0" y="1"/>
            <a:ext cx="9144000" cy="3831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3"/>
          <p:cNvSpPr/>
          <p:nvPr/>
        </p:nvSpPr>
        <p:spPr>
          <a:xfrm>
            <a:off x="2" y="0"/>
            <a:ext cx="364018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3"/>
          <p:cNvSpPr txBox="1">
            <a:spLocks noGrp="1"/>
          </p:cNvSpPr>
          <p:nvPr>
            <p:ph type="title"/>
          </p:nvPr>
        </p:nvSpPr>
        <p:spPr>
          <a:xfrm>
            <a:off x="345305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3"/>
          <p:cNvSpPr txBox="1">
            <a:spLocks noGrp="1"/>
          </p:cNvSpPr>
          <p:nvPr>
            <p:ph type="body" idx="1"/>
          </p:nvPr>
        </p:nvSpPr>
        <p:spPr>
          <a:xfrm>
            <a:off x="3884658" y="457201"/>
            <a:ext cx="4919708" cy="575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5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body" idx="1"/>
          </p:nvPr>
        </p:nvSpPr>
        <p:spPr>
          <a:xfrm rot="5400000">
            <a:off x="604045" y="389733"/>
            <a:ext cx="5811839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/>
          <p:nvPr/>
        </p:nvSpPr>
        <p:spPr>
          <a:xfrm>
            <a:off x="-1" y="1955447"/>
            <a:ext cx="3735615" cy="4166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4"/>
          <p:cNvSpPr txBox="1">
            <a:spLocks noGrp="1"/>
          </p:cNvSpPr>
          <p:nvPr>
            <p:ph type="body" idx="1"/>
          </p:nvPr>
        </p:nvSpPr>
        <p:spPr>
          <a:xfrm>
            <a:off x="4065908" y="435430"/>
            <a:ext cx="4658448" cy="589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4"/>
          <p:cNvSpPr/>
          <p:nvPr/>
        </p:nvSpPr>
        <p:spPr>
          <a:xfrm>
            <a:off x="167040" y="6331132"/>
            <a:ext cx="1190323" cy="526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4"/>
          <p:cNvSpPr/>
          <p:nvPr/>
        </p:nvSpPr>
        <p:spPr>
          <a:xfrm>
            <a:off x="-1" y="182205"/>
            <a:ext cx="3735615" cy="15672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28613" b="-3028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4"/>
          <p:cNvSpPr/>
          <p:nvPr/>
        </p:nvSpPr>
        <p:spPr>
          <a:xfrm>
            <a:off x="1577645" y="6331132"/>
            <a:ext cx="2157971" cy="5268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4"/>
          <p:cNvSpPr txBox="1">
            <a:spLocks noGrp="1"/>
          </p:cNvSpPr>
          <p:nvPr>
            <p:ph type="title"/>
          </p:nvPr>
        </p:nvSpPr>
        <p:spPr>
          <a:xfrm>
            <a:off x="167040" y="2703226"/>
            <a:ext cx="3351895" cy="169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8"/>
          <p:cNvSpPr/>
          <p:nvPr/>
        </p:nvSpPr>
        <p:spPr>
          <a:xfrm>
            <a:off x="-5855" y="2405712"/>
            <a:ext cx="9149855" cy="20046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8"/>
          <p:cNvSpPr txBox="1">
            <a:spLocks noGrp="1"/>
          </p:cNvSpPr>
          <p:nvPr>
            <p:ph type="title"/>
          </p:nvPr>
        </p:nvSpPr>
        <p:spPr>
          <a:xfrm>
            <a:off x="623888" y="2771513"/>
            <a:ext cx="7886700" cy="127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venir"/>
              <a:buNone/>
              <a:defRPr sz="5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8"/>
          <p:cNvSpPr/>
          <p:nvPr/>
        </p:nvSpPr>
        <p:spPr>
          <a:xfrm>
            <a:off x="1862868" y="4603141"/>
            <a:ext cx="2677981" cy="17367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8"/>
          <p:cNvSpPr/>
          <p:nvPr/>
        </p:nvSpPr>
        <p:spPr>
          <a:xfrm>
            <a:off x="1141505" y="163407"/>
            <a:ext cx="1461417" cy="100479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7883" r="-788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8"/>
          <p:cNvSpPr/>
          <p:nvPr/>
        </p:nvSpPr>
        <p:spPr>
          <a:xfrm>
            <a:off x="-77527" y="4603141"/>
            <a:ext cx="1753311" cy="21578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1461" r="-2380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943" y="6500697"/>
            <a:ext cx="4837054" cy="2352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8"/>
          <p:cNvSpPr/>
          <p:nvPr/>
        </p:nvSpPr>
        <p:spPr>
          <a:xfrm>
            <a:off x="3999790" y="181461"/>
            <a:ext cx="1544589" cy="698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8"/>
          <p:cNvSpPr/>
          <p:nvPr/>
        </p:nvSpPr>
        <p:spPr>
          <a:xfrm>
            <a:off x="4762641" y="4603139"/>
            <a:ext cx="1642287" cy="17367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8"/>
          <p:cNvSpPr/>
          <p:nvPr/>
        </p:nvSpPr>
        <p:spPr>
          <a:xfrm>
            <a:off x="7734336" y="4603141"/>
            <a:ext cx="1409664" cy="21578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8"/>
          <p:cNvSpPr/>
          <p:nvPr/>
        </p:nvSpPr>
        <p:spPr>
          <a:xfrm>
            <a:off x="4762641" y="4603139"/>
            <a:ext cx="2749907" cy="17367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2778" b="-2776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8"/>
          <p:cNvSpPr/>
          <p:nvPr/>
        </p:nvSpPr>
        <p:spPr>
          <a:xfrm>
            <a:off x="7734337" y="181462"/>
            <a:ext cx="1409664" cy="20633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1140" b="-113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8"/>
          <p:cNvSpPr/>
          <p:nvPr/>
        </p:nvSpPr>
        <p:spPr>
          <a:xfrm>
            <a:off x="5749083" y="181461"/>
            <a:ext cx="1763465" cy="930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8"/>
          <p:cNvSpPr/>
          <p:nvPr/>
        </p:nvSpPr>
        <p:spPr>
          <a:xfrm>
            <a:off x="2814811" y="181460"/>
            <a:ext cx="2729566" cy="20633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8"/>
          <p:cNvSpPr/>
          <p:nvPr/>
        </p:nvSpPr>
        <p:spPr>
          <a:xfrm>
            <a:off x="236076" y="160477"/>
            <a:ext cx="2376291" cy="2084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8"/>
          <p:cNvSpPr/>
          <p:nvPr/>
        </p:nvSpPr>
        <p:spPr>
          <a:xfrm>
            <a:off x="5758527" y="181460"/>
            <a:ext cx="1763465" cy="2063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6"/>
          <p:cNvSpPr/>
          <p:nvPr/>
        </p:nvSpPr>
        <p:spPr>
          <a:xfrm>
            <a:off x="-5855" y="3695253"/>
            <a:ext cx="9149855" cy="172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6"/>
          <p:cNvSpPr/>
          <p:nvPr/>
        </p:nvSpPr>
        <p:spPr>
          <a:xfrm>
            <a:off x="1141504" y="1857461"/>
            <a:ext cx="6841542" cy="28547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6"/>
          <p:cNvSpPr txBox="1">
            <a:spLocks noGrp="1"/>
          </p:cNvSpPr>
          <p:nvPr>
            <p:ph type="title"/>
          </p:nvPr>
        </p:nvSpPr>
        <p:spPr>
          <a:xfrm>
            <a:off x="1380565" y="2041701"/>
            <a:ext cx="63828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6"/>
          <p:cNvSpPr txBox="1">
            <a:spLocks noGrp="1"/>
          </p:cNvSpPr>
          <p:nvPr>
            <p:ph type="subTitle" idx="1"/>
          </p:nvPr>
        </p:nvSpPr>
        <p:spPr>
          <a:xfrm>
            <a:off x="1380567" y="3457876"/>
            <a:ext cx="6382871" cy="53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 b="1" i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66"/>
          <p:cNvSpPr txBox="1">
            <a:spLocks noGrp="1"/>
          </p:cNvSpPr>
          <p:nvPr>
            <p:ph type="dt" idx="10"/>
          </p:nvPr>
        </p:nvSpPr>
        <p:spPr>
          <a:xfrm>
            <a:off x="1380565" y="4144431"/>
            <a:ext cx="6382870" cy="43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0" name="Google Shape;17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4722" y="5650723"/>
            <a:ext cx="35687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7"/>
          <p:cNvSpPr/>
          <p:nvPr/>
        </p:nvSpPr>
        <p:spPr>
          <a:xfrm>
            <a:off x="-5855" y="1"/>
            <a:ext cx="9149855" cy="19681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7"/>
          <p:cNvSpPr txBox="1">
            <a:spLocks noGrp="1"/>
          </p:cNvSpPr>
          <p:nvPr>
            <p:ph type="title"/>
          </p:nvPr>
        </p:nvSpPr>
        <p:spPr>
          <a:xfrm>
            <a:off x="623888" y="91629"/>
            <a:ext cx="7886700" cy="178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7"/>
          <p:cNvSpPr txBox="1">
            <a:spLocks noGrp="1"/>
          </p:cNvSpPr>
          <p:nvPr>
            <p:ph type="body" idx="1"/>
          </p:nvPr>
        </p:nvSpPr>
        <p:spPr>
          <a:xfrm>
            <a:off x="2874706" y="2200957"/>
            <a:ext cx="5635882" cy="41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2000"/>
              <a:buNone/>
              <a:defRPr sz="2000">
                <a:solidFill>
                  <a:srgbClr val="8A8D9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800"/>
              <a:buNone/>
              <a:defRPr sz="1800">
                <a:solidFill>
                  <a:srgbClr val="8A8D9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67"/>
          <p:cNvSpPr/>
          <p:nvPr/>
        </p:nvSpPr>
        <p:spPr>
          <a:xfrm>
            <a:off x="1996967" y="5315733"/>
            <a:ext cx="689124" cy="1448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7"/>
          <p:cNvSpPr/>
          <p:nvPr/>
        </p:nvSpPr>
        <p:spPr>
          <a:xfrm>
            <a:off x="-5854" y="2200957"/>
            <a:ext cx="2691946" cy="292839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46796" r="-4679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7"/>
          <p:cNvSpPr/>
          <p:nvPr/>
        </p:nvSpPr>
        <p:spPr>
          <a:xfrm>
            <a:off x="-5855" y="5315733"/>
            <a:ext cx="1836482" cy="1448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721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-299803" y="4991726"/>
            <a:ext cx="9578713" cy="20755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 rot="8098917">
            <a:off x="304104" y="313463"/>
            <a:ext cx="504159" cy="542178"/>
          </a:xfrm>
          <a:custGeom>
            <a:avLst/>
            <a:gdLst/>
            <a:ahLst/>
            <a:cxnLst/>
            <a:rect l="l" t="t" r="r" b="b"/>
            <a:pathLst>
              <a:path w="504158" h="542178" extrusionOk="0">
                <a:moveTo>
                  <a:pt x="63500" y="517277"/>
                </a:moveTo>
                <a:lnTo>
                  <a:pt x="0" y="0"/>
                </a:lnTo>
                <a:lnTo>
                  <a:pt x="504158" y="542178"/>
                </a:lnTo>
                <a:lnTo>
                  <a:pt x="63500" y="517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50"/>
          <p:cNvGrpSpPr/>
          <p:nvPr/>
        </p:nvGrpSpPr>
        <p:grpSpPr>
          <a:xfrm>
            <a:off x="-1754074" y="50301"/>
            <a:ext cx="4620843" cy="6713572"/>
            <a:chOff x="-1754074" y="50300"/>
            <a:chExt cx="4620843" cy="6713572"/>
          </a:xfrm>
        </p:grpSpPr>
        <p:sp>
          <p:nvSpPr>
            <p:cNvPr id="18" name="Google Shape;18;p50"/>
            <p:cNvSpPr/>
            <p:nvPr/>
          </p:nvSpPr>
          <p:spPr>
            <a:xfrm>
              <a:off x="-5855" y="3337967"/>
              <a:ext cx="766074" cy="553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50"/>
            <p:cNvSpPr/>
            <p:nvPr/>
          </p:nvSpPr>
          <p:spPr>
            <a:xfrm>
              <a:off x="947868" y="4380589"/>
              <a:ext cx="1283916" cy="972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50"/>
            <p:cNvSpPr/>
            <p:nvPr/>
          </p:nvSpPr>
          <p:spPr>
            <a:xfrm>
              <a:off x="1658960" y="5560128"/>
              <a:ext cx="572824" cy="12037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50"/>
            <p:cNvSpPr/>
            <p:nvPr/>
          </p:nvSpPr>
          <p:spPr>
            <a:xfrm>
              <a:off x="-5855" y="1876279"/>
              <a:ext cx="1165401" cy="7797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50"/>
            <p:cNvSpPr/>
            <p:nvPr/>
          </p:nvSpPr>
          <p:spPr>
            <a:xfrm>
              <a:off x="1346386" y="1275594"/>
              <a:ext cx="890430" cy="1380451"/>
            </a:xfrm>
            <a:custGeom>
              <a:avLst/>
              <a:gdLst/>
              <a:ahLst/>
              <a:cxnLst/>
              <a:rect l="l" t="t" r="r" b="b"/>
              <a:pathLst>
                <a:path w="763342" h="1183424" extrusionOk="0">
                  <a:moveTo>
                    <a:pt x="0" y="0"/>
                  </a:moveTo>
                  <a:lnTo>
                    <a:pt x="469020" y="405727"/>
                  </a:lnTo>
                  <a:lnTo>
                    <a:pt x="763342" y="658574"/>
                  </a:lnTo>
                  <a:cubicBezTo>
                    <a:pt x="761904" y="833524"/>
                    <a:pt x="760467" y="1008474"/>
                    <a:pt x="759029" y="1183424"/>
                  </a:cubicBezTo>
                  <a:lnTo>
                    <a:pt x="0" y="1183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50"/>
            <p:cNvSpPr/>
            <p:nvPr/>
          </p:nvSpPr>
          <p:spPr>
            <a:xfrm>
              <a:off x="-5855" y="2617986"/>
              <a:ext cx="2872624" cy="758039"/>
            </a:xfrm>
            <a:prstGeom prst="rightArrow">
              <a:avLst>
                <a:gd name="adj1" fmla="val 50000"/>
                <a:gd name="adj2" fmla="val 6194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50"/>
            <p:cNvSpPr/>
            <p:nvPr/>
          </p:nvSpPr>
          <p:spPr>
            <a:xfrm rot="5400000">
              <a:off x="501106" y="45846"/>
              <a:ext cx="2243181" cy="2252091"/>
            </a:xfrm>
            <a:prstGeom prst="parallelogram">
              <a:avLst>
                <a:gd name="adj" fmla="val 880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50"/>
            <p:cNvSpPr/>
            <p:nvPr/>
          </p:nvSpPr>
          <p:spPr>
            <a:xfrm rot="-5400000" flipH="1">
              <a:off x="-1749619" y="45845"/>
              <a:ext cx="2243181" cy="2252091"/>
            </a:xfrm>
            <a:prstGeom prst="parallelogram">
              <a:avLst>
                <a:gd name="adj" fmla="val 880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50"/>
            <p:cNvSpPr/>
            <p:nvPr/>
          </p:nvSpPr>
          <p:spPr>
            <a:xfrm>
              <a:off x="161765" y="545431"/>
              <a:ext cx="1004945" cy="1157267"/>
            </a:xfrm>
            <a:custGeom>
              <a:avLst/>
              <a:gdLst/>
              <a:ahLst/>
              <a:cxnLst/>
              <a:rect l="l" t="t" r="r" b="b"/>
              <a:pathLst>
                <a:path w="802828" h="992094" extrusionOk="0">
                  <a:moveTo>
                    <a:pt x="0" y="290549"/>
                  </a:moveTo>
                  <a:lnTo>
                    <a:pt x="275661" y="0"/>
                  </a:lnTo>
                  <a:lnTo>
                    <a:pt x="802828" y="460182"/>
                  </a:lnTo>
                  <a:cubicBezTo>
                    <a:pt x="801390" y="635132"/>
                    <a:pt x="799953" y="810082"/>
                    <a:pt x="798515" y="985032"/>
                  </a:cubicBezTo>
                  <a:lnTo>
                    <a:pt x="0" y="992094"/>
                  </a:lnTo>
                  <a:lnTo>
                    <a:pt x="0" y="290549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68999" t="1048" r="-35649" b="-104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50"/>
            <p:cNvSpPr/>
            <p:nvPr/>
          </p:nvSpPr>
          <p:spPr>
            <a:xfrm>
              <a:off x="966384" y="3337967"/>
              <a:ext cx="1283916" cy="8352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0"/>
            <p:cNvSpPr/>
            <p:nvPr/>
          </p:nvSpPr>
          <p:spPr>
            <a:xfrm>
              <a:off x="187395" y="4096005"/>
              <a:ext cx="572824" cy="12567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68968" t="1371" r="-60032" b="-137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0"/>
            <p:cNvSpPr/>
            <p:nvPr/>
          </p:nvSpPr>
          <p:spPr>
            <a:xfrm>
              <a:off x="-5855" y="5560128"/>
              <a:ext cx="1526548" cy="120374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9136" r="-913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" name="Google Shape;30;p50"/>
          <p:cNvCxnSpPr/>
          <p:nvPr/>
        </p:nvCxnSpPr>
        <p:spPr>
          <a:xfrm>
            <a:off x="2231784" y="5213275"/>
            <a:ext cx="691221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6386" y="123551"/>
            <a:ext cx="65278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>
            <a:off x="3155093" y="2637476"/>
            <a:ext cx="5800697" cy="167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>
            <a:off x="3155093" y="4415541"/>
            <a:ext cx="5800697" cy="68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8"/>
          <p:cNvSpPr/>
          <p:nvPr/>
        </p:nvSpPr>
        <p:spPr>
          <a:xfrm>
            <a:off x="2805367" y="2660460"/>
            <a:ext cx="2729566" cy="206339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17265" r="-1726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8"/>
          <p:cNvSpPr/>
          <p:nvPr/>
        </p:nvSpPr>
        <p:spPr>
          <a:xfrm>
            <a:off x="-5855" y="2"/>
            <a:ext cx="9149855" cy="24523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8"/>
          <p:cNvSpPr txBox="1">
            <a:spLocks noGrp="1"/>
          </p:cNvSpPr>
          <p:nvPr>
            <p:ph type="title"/>
          </p:nvPr>
        </p:nvSpPr>
        <p:spPr>
          <a:xfrm>
            <a:off x="623888" y="91629"/>
            <a:ext cx="7886700" cy="230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8"/>
          <p:cNvSpPr/>
          <p:nvPr/>
        </p:nvSpPr>
        <p:spPr>
          <a:xfrm>
            <a:off x="226632" y="2639477"/>
            <a:ext cx="2376291" cy="2084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8"/>
          <p:cNvSpPr/>
          <p:nvPr/>
        </p:nvSpPr>
        <p:spPr>
          <a:xfrm>
            <a:off x="1862867" y="5312801"/>
            <a:ext cx="689124" cy="1027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8"/>
          <p:cNvSpPr/>
          <p:nvPr/>
        </p:nvSpPr>
        <p:spPr>
          <a:xfrm>
            <a:off x="-77527" y="4910960"/>
            <a:ext cx="1753311" cy="18499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9189" r="-2918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943" y="6500697"/>
            <a:ext cx="4837054" cy="23526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8"/>
          <p:cNvSpPr/>
          <p:nvPr/>
        </p:nvSpPr>
        <p:spPr>
          <a:xfrm>
            <a:off x="4762641" y="4919025"/>
            <a:ext cx="2749907" cy="1420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8"/>
          <p:cNvSpPr/>
          <p:nvPr/>
        </p:nvSpPr>
        <p:spPr>
          <a:xfrm>
            <a:off x="1862868" y="4919025"/>
            <a:ext cx="2712689" cy="14208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2445" b="-1244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8"/>
          <p:cNvSpPr/>
          <p:nvPr/>
        </p:nvSpPr>
        <p:spPr>
          <a:xfrm>
            <a:off x="5749083" y="3785806"/>
            <a:ext cx="634801" cy="938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8"/>
          <p:cNvSpPr/>
          <p:nvPr/>
        </p:nvSpPr>
        <p:spPr>
          <a:xfrm>
            <a:off x="7734339" y="5566451"/>
            <a:ext cx="1287743" cy="1169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8"/>
          <p:cNvSpPr/>
          <p:nvPr/>
        </p:nvSpPr>
        <p:spPr>
          <a:xfrm>
            <a:off x="7734336" y="4410363"/>
            <a:ext cx="1287744" cy="1004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8"/>
          <p:cNvSpPr/>
          <p:nvPr/>
        </p:nvSpPr>
        <p:spPr>
          <a:xfrm>
            <a:off x="7734337" y="2660461"/>
            <a:ext cx="1409664" cy="27546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112824" r="-1128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8"/>
          <p:cNvSpPr/>
          <p:nvPr/>
        </p:nvSpPr>
        <p:spPr>
          <a:xfrm>
            <a:off x="5749083" y="2660460"/>
            <a:ext cx="1763465" cy="2063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9"/>
          <p:cNvSpPr/>
          <p:nvPr/>
        </p:nvSpPr>
        <p:spPr>
          <a:xfrm>
            <a:off x="0" y="0"/>
            <a:ext cx="9144000" cy="15936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9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9"/>
          <p:cNvSpPr txBox="1">
            <a:spLocks noGrp="1"/>
          </p:cNvSpPr>
          <p:nvPr>
            <p:ph type="body" idx="1"/>
          </p:nvPr>
        </p:nvSpPr>
        <p:spPr>
          <a:xfrm>
            <a:off x="630238" y="1958795"/>
            <a:ext cx="7886700" cy="423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9074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0"/>
          <p:cNvSpPr/>
          <p:nvPr/>
        </p:nvSpPr>
        <p:spPr>
          <a:xfrm>
            <a:off x="0" y="0"/>
            <a:ext cx="9144000" cy="15936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0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9074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8628" y="6585572"/>
            <a:ext cx="3666744" cy="17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2"/>
          <p:cNvSpPr/>
          <p:nvPr/>
        </p:nvSpPr>
        <p:spPr>
          <a:xfrm>
            <a:off x="2" y="0"/>
            <a:ext cx="364018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2"/>
          <p:cNvSpPr txBox="1">
            <a:spLocks noGrp="1"/>
          </p:cNvSpPr>
          <p:nvPr>
            <p:ph type="title"/>
          </p:nvPr>
        </p:nvSpPr>
        <p:spPr>
          <a:xfrm>
            <a:off x="345305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8" name="Google Shape;20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1586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2"/>
          <p:cNvSpPr txBox="1">
            <a:spLocks noGrp="1"/>
          </p:cNvSpPr>
          <p:nvPr>
            <p:ph type="body" idx="1"/>
          </p:nvPr>
        </p:nvSpPr>
        <p:spPr>
          <a:xfrm>
            <a:off x="3884658" y="457201"/>
            <a:ext cx="4919708" cy="575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9074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4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4"/>
          <p:cNvSpPr txBox="1">
            <a:spLocks noGrp="1"/>
          </p:cNvSpPr>
          <p:nvPr>
            <p:ph type="body" idx="1"/>
          </p:nvPr>
        </p:nvSpPr>
        <p:spPr>
          <a:xfrm rot="5400000">
            <a:off x="604045" y="389733"/>
            <a:ext cx="5811839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7" name="Google Shape;21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9074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2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7239000" cy="457200"/>
          </a:xfrm>
          <a:prstGeom prst="rect">
            <a:avLst/>
          </a:prstGeom>
          <a:solidFill>
            <a:srgbClr val="00A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AFAA0F4-D55F-4968-A2EB-6A0A9C121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53516"/>
            <a:ext cx="1878622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/>
          <p:nvPr/>
        </p:nvSpPr>
        <p:spPr>
          <a:xfrm>
            <a:off x="0" y="0"/>
            <a:ext cx="9144000" cy="15936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1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body" idx="1"/>
          </p:nvPr>
        </p:nvSpPr>
        <p:spPr>
          <a:xfrm>
            <a:off x="630238" y="1958795"/>
            <a:ext cx="7886700" cy="423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8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7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9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4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ABCF8-C34F-4CBF-AC78-1CECCC71340D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9B405-223F-4897-A53A-F63B30B32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2"/>
          <p:cNvSpPr/>
          <p:nvPr/>
        </p:nvSpPr>
        <p:spPr>
          <a:xfrm>
            <a:off x="-1" y="1955447"/>
            <a:ext cx="3735615" cy="21345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1"/>
          </p:nvPr>
        </p:nvSpPr>
        <p:spPr>
          <a:xfrm>
            <a:off x="4065908" y="435430"/>
            <a:ext cx="4658448" cy="589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/>
          <p:nvPr/>
        </p:nvSpPr>
        <p:spPr>
          <a:xfrm>
            <a:off x="167040" y="4315229"/>
            <a:ext cx="1190323" cy="2542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2"/>
          <p:cNvSpPr/>
          <p:nvPr/>
        </p:nvSpPr>
        <p:spPr>
          <a:xfrm>
            <a:off x="1577645" y="4315229"/>
            <a:ext cx="2157971" cy="637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2"/>
          <p:cNvSpPr/>
          <p:nvPr/>
        </p:nvSpPr>
        <p:spPr>
          <a:xfrm>
            <a:off x="2632841" y="173497"/>
            <a:ext cx="1102775" cy="15672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2"/>
          <p:cNvSpPr/>
          <p:nvPr/>
        </p:nvSpPr>
        <p:spPr>
          <a:xfrm>
            <a:off x="197087" y="173497"/>
            <a:ext cx="2250022" cy="15672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2236" r="-223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2"/>
          <p:cNvSpPr/>
          <p:nvPr/>
        </p:nvSpPr>
        <p:spPr>
          <a:xfrm>
            <a:off x="1577645" y="5177773"/>
            <a:ext cx="2157971" cy="16802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181" r="-918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2"/>
          <p:cNvSpPr txBox="1">
            <a:spLocks noGrp="1"/>
          </p:cNvSpPr>
          <p:nvPr>
            <p:ph type="title"/>
          </p:nvPr>
        </p:nvSpPr>
        <p:spPr>
          <a:xfrm>
            <a:off x="167040" y="2180710"/>
            <a:ext cx="3351895" cy="169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2206" y="6585574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6"/>
          <p:cNvSpPr/>
          <p:nvPr/>
        </p:nvSpPr>
        <p:spPr>
          <a:xfrm>
            <a:off x="0" y="0"/>
            <a:ext cx="9144000" cy="15936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6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2673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7"/>
          <p:cNvSpPr txBox="1">
            <a:spLocks noGrp="1"/>
          </p:cNvSpPr>
          <p:nvPr>
            <p:ph type="body" idx="1"/>
          </p:nvPr>
        </p:nvSpPr>
        <p:spPr>
          <a:xfrm>
            <a:off x="390891" y="435430"/>
            <a:ext cx="4658448" cy="589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189" y="6585574"/>
            <a:ext cx="3665852" cy="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7"/>
          <p:cNvSpPr/>
          <p:nvPr/>
        </p:nvSpPr>
        <p:spPr>
          <a:xfrm>
            <a:off x="5392181" y="1955447"/>
            <a:ext cx="3735615" cy="21345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7"/>
          <p:cNvSpPr/>
          <p:nvPr/>
        </p:nvSpPr>
        <p:spPr>
          <a:xfrm>
            <a:off x="5392181" y="4315229"/>
            <a:ext cx="1190323" cy="2542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7"/>
          <p:cNvSpPr/>
          <p:nvPr/>
        </p:nvSpPr>
        <p:spPr>
          <a:xfrm>
            <a:off x="6802786" y="4315229"/>
            <a:ext cx="2157971" cy="637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7"/>
          <p:cNvSpPr/>
          <p:nvPr/>
        </p:nvSpPr>
        <p:spPr>
          <a:xfrm>
            <a:off x="7857982" y="173497"/>
            <a:ext cx="1102775" cy="15672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7"/>
          <p:cNvSpPr/>
          <p:nvPr/>
        </p:nvSpPr>
        <p:spPr>
          <a:xfrm>
            <a:off x="5422228" y="173497"/>
            <a:ext cx="2250022" cy="15672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236" r="-223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7"/>
          <p:cNvSpPr/>
          <p:nvPr/>
        </p:nvSpPr>
        <p:spPr>
          <a:xfrm>
            <a:off x="6802786" y="5177773"/>
            <a:ext cx="2157971" cy="16802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58697" b="-736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7"/>
          <p:cNvSpPr txBox="1">
            <a:spLocks noGrp="1"/>
          </p:cNvSpPr>
          <p:nvPr>
            <p:ph type="title"/>
          </p:nvPr>
        </p:nvSpPr>
        <p:spPr>
          <a:xfrm>
            <a:off x="5559220" y="2180710"/>
            <a:ext cx="3351895" cy="169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9721" y="6585573"/>
            <a:ext cx="3665852" cy="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9"/>
          <p:cNvSpPr/>
          <p:nvPr/>
        </p:nvSpPr>
        <p:spPr>
          <a:xfrm>
            <a:off x="-5855" y="1"/>
            <a:ext cx="9149855" cy="19681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9"/>
          <p:cNvSpPr txBox="1">
            <a:spLocks noGrp="1"/>
          </p:cNvSpPr>
          <p:nvPr>
            <p:ph type="title"/>
          </p:nvPr>
        </p:nvSpPr>
        <p:spPr>
          <a:xfrm>
            <a:off x="623888" y="91629"/>
            <a:ext cx="7886700" cy="178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body" idx="1"/>
          </p:nvPr>
        </p:nvSpPr>
        <p:spPr>
          <a:xfrm>
            <a:off x="2874706" y="2200957"/>
            <a:ext cx="5635882" cy="41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2000"/>
              <a:buNone/>
              <a:defRPr sz="2000">
                <a:solidFill>
                  <a:srgbClr val="8A8D9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800"/>
              <a:buNone/>
              <a:defRPr sz="1800">
                <a:solidFill>
                  <a:srgbClr val="8A8D9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F"/>
              </a:buClr>
              <a:buSzPts val="1600"/>
              <a:buNone/>
              <a:defRPr sz="1600">
                <a:solidFill>
                  <a:srgbClr val="8A8D9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9"/>
          <p:cNvSpPr/>
          <p:nvPr/>
        </p:nvSpPr>
        <p:spPr>
          <a:xfrm>
            <a:off x="-5855" y="2200958"/>
            <a:ext cx="921610" cy="1144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9"/>
          <p:cNvSpPr/>
          <p:nvPr/>
        </p:nvSpPr>
        <p:spPr>
          <a:xfrm>
            <a:off x="1141504" y="3916818"/>
            <a:ext cx="1544589" cy="11695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9"/>
          <p:cNvSpPr/>
          <p:nvPr/>
        </p:nvSpPr>
        <p:spPr>
          <a:xfrm>
            <a:off x="1996967" y="5315733"/>
            <a:ext cx="689124" cy="14481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9"/>
          <p:cNvSpPr/>
          <p:nvPr/>
        </p:nvSpPr>
        <p:spPr>
          <a:xfrm>
            <a:off x="1163779" y="2200958"/>
            <a:ext cx="1544589" cy="14864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5630" r="-3562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9"/>
          <p:cNvSpPr/>
          <p:nvPr/>
        </p:nvSpPr>
        <p:spPr>
          <a:xfrm>
            <a:off x="226630" y="3574455"/>
            <a:ext cx="689124" cy="151187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90797" r="-17172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9"/>
          <p:cNvSpPr/>
          <p:nvPr/>
        </p:nvSpPr>
        <p:spPr>
          <a:xfrm>
            <a:off x="-5855" y="5315733"/>
            <a:ext cx="1836482" cy="14481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9181" r="-918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0"/>
          <p:cNvSpPr/>
          <p:nvPr/>
        </p:nvSpPr>
        <p:spPr>
          <a:xfrm>
            <a:off x="3996669" y="3554350"/>
            <a:ext cx="1538264" cy="11695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17374" r="-1737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0"/>
          <p:cNvSpPr/>
          <p:nvPr/>
        </p:nvSpPr>
        <p:spPr>
          <a:xfrm>
            <a:off x="-5855" y="2"/>
            <a:ext cx="9149855" cy="24523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>
            <a:off x="623888" y="91629"/>
            <a:ext cx="7886700" cy="230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/>
          <p:nvPr/>
        </p:nvSpPr>
        <p:spPr>
          <a:xfrm>
            <a:off x="-5855" y="2642407"/>
            <a:ext cx="921610" cy="665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0"/>
          <p:cNvSpPr/>
          <p:nvPr/>
        </p:nvSpPr>
        <p:spPr>
          <a:xfrm>
            <a:off x="1141503" y="3896714"/>
            <a:ext cx="1461418" cy="11695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0"/>
          <p:cNvSpPr/>
          <p:nvPr/>
        </p:nvSpPr>
        <p:spPr>
          <a:xfrm>
            <a:off x="1862867" y="5312801"/>
            <a:ext cx="689124" cy="1027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0"/>
          <p:cNvSpPr/>
          <p:nvPr/>
        </p:nvSpPr>
        <p:spPr>
          <a:xfrm>
            <a:off x="1141505" y="2642407"/>
            <a:ext cx="1461417" cy="100479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7883" r="-788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0"/>
          <p:cNvSpPr/>
          <p:nvPr/>
        </p:nvSpPr>
        <p:spPr>
          <a:xfrm>
            <a:off x="226630" y="3554350"/>
            <a:ext cx="689124" cy="15118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90797" r="-17172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0"/>
          <p:cNvSpPr/>
          <p:nvPr/>
        </p:nvSpPr>
        <p:spPr>
          <a:xfrm>
            <a:off x="-77527" y="5312801"/>
            <a:ext cx="1753311" cy="14481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181" r="-918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3943" y="6500697"/>
            <a:ext cx="4837054" cy="2352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0"/>
          <p:cNvSpPr/>
          <p:nvPr/>
        </p:nvSpPr>
        <p:spPr>
          <a:xfrm>
            <a:off x="3999790" y="2660461"/>
            <a:ext cx="1544589" cy="698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0"/>
          <p:cNvSpPr/>
          <p:nvPr/>
        </p:nvSpPr>
        <p:spPr>
          <a:xfrm>
            <a:off x="4762641" y="4919025"/>
            <a:ext cx="1642287" cy="14208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0"/>
          <p:cNvSpPr/>
          <p:nvPr/>
        </p:nvSpPr>
        <p:spPr>
          <a:xfrm>
            <a:off x="2805368" y="2660460"/>
            <a:ext cx="988854" cy="2063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0"/>
          <p:cNvSpPr/>
          <p:nvPr/>
        </p:nvSpPr>
        <p:spPr>
          <a:xfrm>
            <a:off x="2773782" y="4919025"/>
            <a:ext cx="1801775" cy="14208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3219" b="-321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0"/>
          <p:cNvSpPr/>
          <p:nvPr/>
        </p:nvSpPr>
        <p:spPr>
          <a:xfrm>
            <a:off x="5749083" y="3785806"/>
            <a:ext cx="634801" cy="938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0"/>
          <p:cNvSpPr/>
          <p:nvPr/>
        </p:nvSpPr>
        <p:spPr>
          <a:xfrm>
            <a:off x="7734337" y="5609486"/>
            <a:ext cx="1409664" cy="1169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0"/>
          <p:cNvSpPr/>
          <p:nvPr/>
        </p:nvSpPr>
        <p:spPr>
          <a:xfrm>
            <a:off x="7734336" y="4410363"/>
            <a:ext cx="1287744" cy="1004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0"/>
          <p:cNvSpPr/>
          <p:nvPr/>
        </p:nvSpPr>
        <p:spPr>
          <a:xfrm>
            <a:off x="6589448" y="3798723"/>
            <a:ext cx="923098" cy="25411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93318" r="-17680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0"/>
          <p:cNvSpPr/>
          <p:nvPr/>
        </p:nvSpPr>
        <p:spPr>
          <a:xfrm>
            <a:off x="7734337" y="2660462"/>
            <a:ext cx="1409664" cy="155557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41948" r="-41946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0"/>
          <p:cNvSpPr/>
          <p:nvPr/>
        </p:nvSpPr>
        <p:spPr>
          <a:xfrm>
            <a:off x="5749083" y="2660461"/>
            <a:ext cx="1763465" cy="930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sdsdsdsdsdsdsds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57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porras@cityofsancarlos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cadona@cityofsancarlo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630251" y="1958801"/>
            <a:ext cx="85137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City of San Carlos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Team Introductions</a:t>
            </a:r>
            <a:endParaRPr dirty="0"/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Lisa Porras, Planning Manager</a:t>
            </a: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Sajuti Haque, Management Analyst</a:t>
            </a: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Sara Cadona, Assistant Planner </a:t>
            </a: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Josh 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Abrams, Baird + </a:t>
            </a:r>
            <a:r>
              <a:rPr lang="en-US" dirty="0" err="1">
                <a:latin typeface="Libre Franklin"/>
                <a:ea typeface="Libre Franklin"/>
                <a:cs typeface="Libre Franklin"/>
                <a:sym typeface="Libre Franklin"/>
              </a:rPr>
              <a:t>Driskell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, 21 Elements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Who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is Joining Us?</a:t>
            </a:r>
            <a:endParaRPr dirty="0"/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Chat your name and something you love about our community</a:t>
            </a:r>
            <a:endParaRPr dirty="0"/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   Introductions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8" y="5846884"/>
            <a:ext cx="826680" cy="826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3"/>
            <a:ext cx="2602524" cy="975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7909" y="5918558"/>
            <a:ext cx="3808491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www.SanCarlos2040.org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6442" y="5992900"/>
            <a:ext cx="4304350" cy="680400"/>
            <a:chOff x="0" y="534022"/>
            <a:chExt cx="7772400" cy="680400"/>
          </a:xfrm>
        </p:grpSpPr>
        <p:sp>
          <p:nvSpPr>
            <p:cNvPr id="6" name="Rectangle 5"/>
            <p:cNvSpPr/>
            <p:nvPr/>
          </p:nvSpPr>
          <p:spPr>
            <a:xfrm>
              <a:off x="0" y="534022"/>
              <a:ext cx="7772400" cy="6804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83C4CF"/>
              </a:solidFill>
              <a:prstDash val="solid"/>
            </a:ln>
            <a:effectLst/>
          </p:spPr>
        </p:sp>
        <p:sp>
          <p:nvSpPr>
            <p:cNvPr id="7" name="TextBox 6"/>
            <p:cNvSpPr txBox="1"/>
            <p:nvPr/>
          </p:nvSpPr>
          <p:spPr>
            <a:xfrm>
              <a:off x="0" y="534022"/>
              <a:ext cx="7772400" cy="680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3225" tIns="333248" rIns="603225" bIns="113792" numCol="1" spcCol="1270" anchor="t" anchorCtr="0">
              <a:noAutofit/>
            </a:bodyPr>
            <a:lstStyle/>
            <a:p>
              <a:pPr marR="0" lvl="1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* (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not a construction obligation)</a:t>
              </a:r>
            </a:p>
          </p:txBody>
        </p:sp>
      </p:grpSp>
      <p:sp>
        <p:nvSpPr>
          <p:cNvPr id="298" name="Google Shape;298;gcf1483f896_0_8"/>
          <p:cNvSpPr txBox="1">
            <a:spLocks noGrp="1"/>
          </p:cNvSpPr>
          <p:nvPr>
            <p:ph type="body" idx="1"/>
          </p:nvPr>
        </p:nvSpPr>
        <p:spPr>
          <a:xfrm>
            <a:off x="102050" y="1958800"/>
            <a:ext cx="90420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 Our RHNA </a:t>
            </a: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Target*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Increases for Cycle 6</a:t>
            </a:r>
            <a:endParaRPr dirty="0"/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99" name="Google Shape;299;gcf1483f896_0_8"/>
          <p:cNvSpPr txBox="1">
            <a:spLocks noGrp="1"/>
          </p:cNvSpPr>
          <p:nvPr>
            <p:ph type="title"/>
          </p:nvPr>
        </p:nvSpPr>
        <p:spPr>
          <a:xfrm>
            <a:off x="409583" y="304800"/>
            <a:ext cx="85137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Our Housing Element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300" name="Google Shape;300;gcf1483f896_0_8"/>
          <p:cNvGraphicFramePr/>
          <p:nvPr>
            <p:extLst>
              <p:ext uri="{D42A27DB-BD31-4B8C-83A1-F6EECF244321}">
                <p14:modId xmlns:p14="http://schemas.microsoft.com/office/powerpoint/2010/main" val="1679567368"/>
              </p:ext>
            </p:extLst>
          </p:nvPr>
        </p:nvGraphicFramePr>
        <p:xfrm>
          <a:off x="276442" y="2823401"/>
          <a:ext cx="8756775" cy="3148675"/>
        </p:xfrm>
        <a:graphic>
          <a:graphicData uri="http://schemas.openxmlformats.org/drawingml/2006/table">
            <a:tbl>
              <a:tblPr firstRow="1" bandRow="1">
                <a:noFill/>
                <a:tableStyleId>{2D4BBF02-712A-4029-837D-B3F691AA411C}</a:tableStyleId>
              </a:tblPr>
              <a:tblGrid>
                <a:gridCol w="368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Income Level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RHNA 5 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Allocation 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RHNA 6 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Allocation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Increase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Very Low Income (50%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195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739</a:t>
                      </a:r>
                      <a:endParaRPr sz="1400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544</a:t>
                      </a:r>
                      <a:r>
                        <a:rPr lang="en-US" sz="1400" b="1" i="1" u="none" strike="noStrike" cap="none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r>
                        <a:rPr lang="en-US" sz="1400" b="1" i="1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units </a:t>
                      </a:r>
                      <a:endParaRPr sz="1400" b="1" i="1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Low Income (60%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107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425</a:t>
                      </a:r>
                      <a:endParaRPr sz="1400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318</a:t>
                      </a:r>
                      <a:r>
                        <a:rPr lang="en-US" sz="1400" b="1" i="1" u="none" strike="noStrike" cap="none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r>
                        <a:rPr lang="en-US" sz="1400" b="1" i="1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units</a:t>
                      </a:r>
                      <a:endParaRPr sz="1400" b="1" i="1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Moderate Income (80%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rgbClr val="20346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111</a:t>
                      </a:r>
                      <a:endParaRPr sz="1400" i="0" u="none" strike="noStrike" cap="none" dirty="0">
                        <a:solidFill>
                          <a:srgbClr val="203468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438</a:t>
                      </a:r>
                      <a:endParaRPr sz="1400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327</a:t>
                      </a:r>
                      <a:r>
                        <a:rPr lang="en-US" sz="1400" b="1" i="1" u="none" strike="noStrike" cap="none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r>
                        <a:rPr lang="en-US" sz="1400" b="1" i="1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units </a:t>
                      </a:r>
                      <a:endParaRPr sz="1400" b="1" i="1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Above Moderate Income (120%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rgbClr val="20346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183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1133</a:t>
                      </a:r>
                      <a:endParaRPr sz="1400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950</a:t>
                      </a:r>
                      <a:r>
                        <a:rPr lang="en-US" sz="1400" b="1" i="1" u="none" strike="noStrike" cap="none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r>
                        <a:rPr lang="en-US" sz="1400" b="1" i="1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units </a:t>
                      </a:r>
                      <a:endParaRPr sz="1400" b="1" i="1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TOTAL: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596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2,735</a:t>
                      </a:r>
                      <a:endParaRPr sz="1400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2,139</a:t>
                      </a:r>
                      <a:r>
                        <a:rPr lang="en-US" sz="1400" b="1" i="1" u="none" strike="noStrike" cap="none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r>
                        <a:rPr lang="en-US" sz="1400" b="1" i="1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units </a:t>
                      </a:r>
                      <a:endParaRPr sz="1400" b="1" i="1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(4.58 </a:t>
                      </a:r>
                      <a:r>
                        <a:rPr lang="en-US" sz="1400" b="1" i="1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x increase)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body" idx="1"/>
          </p:nvPr>
        </p:nvSpPr>
        <p:spPr>
          <a:xfrm>
            <a:off x="216683" y="1756577"/>
            <a:ext cx="8777848" cy="46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What we’ve heard so far...</a:t>
            </a:r>
            <a:endParaRPr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Access to transit; multi-modal transportation; walkability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Aesthetics (high quality, well-designed)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Density (impacts to traffic congestion); increase densities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Greenhouse gas emissions (do not use gas fueled furnaces, water heaters, stoves; solar)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Housing for seniors; assisted living facilities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Implications of single-family zoning (perpetuating inequities)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Impacts to infrastructure (e.g. wastewater </a:t>
            </a:r>
            <a:r>
              <a:rPr lang="en-US" dirty="0" err="1" smtClean="0">
                <a:latin typeface="Libre Franklin"/>
                <a:ea typeface="Libre Franklin"/>
                <a:cs typeface="Libre Franklin"/>
                <a:sym typeface="Libre Franklin"/>
              </a:rPr>
              <a:t>facilties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Needs for open space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Schools; accommodating growth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Avoid sprawl; higher densities in strategic locations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Wildfires; concerns with added development in the hills (also underground utilities) 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Variety of housing options</a:t>
            </a:r>
          </a:p>
          <a:p>
            <a:pPr marL="685783" lvl="1" indent="-46671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Mixed use; intersperse retail within residential zones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07" name="Google Shape;307;p39"/>
          <p:cNvSpPr txBox="1">
            <a:spLocks noGrp="1"/>
          </p:cNvSpPr>
          <p:nvPr>
            <p:ph type="title"/>
          </p:nvPr>
        </p:nvSpPr>
        <p:spPr>
          <a:xfrm>
            <a:off x="409583" y="304800"/>
            <a:ext cx="8513700" cy="10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Our Housing Element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9E1CE05F-E993-48A9-8380-E5BF1EA763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490" y="914400"/>
          <a:ext cx="8925020" cy="273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B835E7-AC09-4E89-8E49-9117A1B6A56C}"/>
              </a:ext>
            </a:extLst>
          </p:cNvPr>
          <p:cNvGraphicFramePr/>
          <p:nvPr>
            <p:extLst/>
          </p:nvPr>
        </p:nvGraphicFramePr>
        <p:xfrm>
          <a:off x="109490" y="2265923"/>
          <a:ext cx="8820648" cy="402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59"/>
            <a:ext cx="8229600" cy="1143000"/>
          </a:xfrm>
        </p:spPr>
        <p:txBody>
          <a:bodyPr/>
          <a:lstStyle/>
          <a:p>
            <a:r>
              <a:rPr lang="en-US" dirty="0" smtClean="0"/>
              <a:t>Our Timeline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702C2-6C03-485A-98CE-62BB44337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03" y="3004069"/>
            <a:ext cx="1591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Fall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2020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A38E6-F25A-41A8-A218-8FF68E76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980" y="3060079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Winter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25C83-BD6A-48C8-B214-6083E34EE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62" y="4875947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Fall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2021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02FB3A0-9D63-42B6-BD3E-08EF8CC0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098" y="493267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Summer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7C5C4A-D267-4A82-8AD9-CE975AF4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297981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Summer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2021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741B2-53CF-4F1B-BDD4-19F7573E6FCA}"/>
              </a:ext>
            </a:extLst>
          </p:cNvPr>
          <p:cNvSpPr txBox="1"/>
          <p:nvPr/>
        </p:nvSpPr>
        <p:spPr>
          <a:xfrm>
            <a:off x="381000" y="5386497"/>
            <a:ext cx="1828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D09C5E-BD4B-4448-9E6D-795160973C8E}"/>
              </a:ext>
            </a:extLst>
          </p:cNvPr>
          <p:cNvCxnSpPr/>
          <p:nvPr/>
        </p:nvCxnSpPr>
        <p:spPr>
          <a:xfrm>
            <a:off x="2057400" y="5576997"/>
            <a:ext cx="6629400" cy="0"/>
          </a:xfrm>
          <a:prstGeom prst="straightConnector1">
            <a:avLst/>
          </a:prstGeom>
          <a:ln w="28575">
            <a:solidFill>
              <a:srgbClr val="0F5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DCFA08-F6B6-4936-B99B-E750445A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980" y="4909885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rgbClr val="1F497D">
                    <a:lumMod val="50000"/>
                  </a:srgbClr>
                </a:solidFill>
                <a:latin typeface="Calibri"/>
                <a:ea typeface="+mn-ea"/>
                <a:cs typeface="Tahoma" pitchFamily="34" charset="0"/>
              </a:rPr>
              <a:t>Winter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2021/2022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71EC5D-7AA5-4CF4-8548-75B44A96ED27}"/>
              </a:ext>
            </a:extLst>
          </p:cNvPr>
          <p:cNvSpPr txBox="1"/>
          <p:nvPr/>
        </p:nvSpPr>
        <p:spPr>
          <a:xfrm>
            <a:off x="381000" y="1035173"/>
            <a:ext cx="1828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4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816D15-57C4-48A2-9908-CCC98F1AC2EB}"/>
              </a:ext>
            </a:extLst>
          </p:cNvPr>
          <p:cNvCxnSpPr/>
          <p:nvPr/>
        </p:nvCxnSpPr>
        <p:spPr>
          <a:xfrm>
            <a:off x="2057400" y="1225673"/>
            <a:ext cx="6629400" cy="0"/>
          </a:xfrm>
          <a:prstGeom prst="straightConnector1">
            <a:avLst/>
          </a:prstGeom>
          <a:ln w="28575">
            <a:solidFill>
              <a:srgbClr val="0F5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8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/>
        </p:nvSpPr>
        <p:spPr>
          <a:xfrm>
            <a:off x="2433235" y="-359560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431800" y="2633342"/>
            <a:ext cx="3429000" cy="159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Questions?</a:t>
            </a:r>
            <a:endParaRPr sz="3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5" name="Google Shape;34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3160" y="6461707"/>
            <a:ext cx="3666744" cy="17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xfrm>
            <a:off x="167039" y="2703225"/>
            <a:ext cx="3351900" cy="1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700">
                <a:latin typeface="Libre Franklin"/>
                <a:ea typeface="Libre Franklin"/>
                <a:cs typeface="Libre Franklin"/>
                <a:sym typeface="Libre Franklin"/>
              </a:rPr>
              <a:t>Let’s Hear From You</a:t>
            </a:r>
            <a:endParaRPr sz="37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51" name="Google Shape;35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4251" y="5503205"/>
            <a:ext cx="1300727" cy="3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body" idx="4294967295"/>
          </p:nvPr>
        </p:nvSpPr>
        <p:spPr>
          <a:xfrm>
            <a:off x="567551" y="1736451"/>
            <a:ext cx="8156700" cy="4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No right or wrong answers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Share the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space</a:t>
            </a: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Respect 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confidentiality </a:t>
            </a:r>
            <a:r>
              <a:rPr lang="en-US" i="1" dirty="0">
                <a:latin typeface="Libre Franklin"/>
                <a:ea typeface="Libre Franklin"/>
                <a:cs typeface="Libre Franklin"/>
                <a:sym typeface="Libre Franklin"/>
              </a:rPr>
              <a:t>(share learnings; don’t attribute without permission) </a:t>
            </a:r>
            <a:endParaRPr i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No interruptions or other disrespect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Equal chance to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speak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title"/>
          </p:nvPr>
        </p:nvSpPr>
        <p:spPr>
          <a:xfrm>
            <a:off x="630239" y="365126"/>
            <a:ext cx="78867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Agreements / Ground Rules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/>
        </p:nvSpPr>
        <p:spPr>
          <a:xfrm>
            <a:off x="2433235" y="-359560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3160" y="6461707"/>
            <a:ext cx="3666744" cy="17834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/>
          <p:nvPr/>
        </p:nvSpPr>
        <p:spPr>
          <a:xfrm>
            <a:off x="567550" y="544275"/>
            <a:ext cx="8432100" cy="57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685794" marR="0" lvl="1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2664"/>
              <a:buFont typeface="Libre Franklin Thin"/>
              <a:buAutoNum type="arabicPeriod"/>
            </a:pPr>
            <a:r>
              <a:rPr lang="en-US" sz="2800" i="0" u="none" strike="noStrike" cap="none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What is working in </a:t>
            </a:r>
            <a:r>
              <a:rPr lang="en-US" sz="2800" dirty="0" smtClean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San Carlos</a:t>
            </a:r>
            <a:r>
              <a:rPr lang="en-US" sz="2800" i="0" u="none" strike="noStrike" cap="none" dirty="0" smtClean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? </a:t>
            </a:r>
            <a:endParaRPr sz="1400" i="0" u="none" strike="noStrike" cap="none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685794" marR="0" lvl="1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2664"/>
              <a:buFont typeface="Libre Franklin Thin"/>
              <a:buAutoNum type="arabicPeriod"/>
            </a:pPr>
            <a:r>
              <a:rPr lang="en-US" sz="2800" i="0" u="none" strike="noStrike" cap="none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What are some of our key housing needs</a:t>
            </a:r>
            <a:r>
              <a:rPr lang="en-US" sz="2800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, challenges or opportunities</a:t>
            </a:r>
            <a:r>
              <a:rPr lang="en-US" sz="2800" i="0" u="none" strike="noStrike" cap="none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?</a:t>
            </a:r>
            <a:endParaRPr sz="1400" i="0" u="none" strike="noStrike" cap="none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685794" marR="0" lvl="1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2664"/>
              <a:buFont typeface="Libre Franklin Thin"/>
              <a:buAutoNum type="arabicPeriod"/>
            </a:pPr>
            <a:r>
              <a:rPr lang="en-US" sz="2800" i="0" u="none" strike="noStrike" cap="none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What ideas, policies, programs, suggestions do you have to meet our housing needs?</a:t>
            </a:r>
            <a:endParaRPr sz="1400" i="0" u="none" strike="noStrike" cap="none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685794" marR="0" lvl="1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92664"/>
              <a:buFont typeface="Libre Franklin Thin"/>
              <a:buAutoNum type="arabicPeriod"/>
            </a:pPr>
            <a:r>
              <a:rPr lang="en-US" sz="2800" i="0" u="none" strike="noStrike" cap="none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How can we make sure we hear from our entire community?</a:t>
            </a:r>
            <a:endParaRPr sz="1400" i="0" u="none" strike="noStrike" cap="none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 5. It’s 2030, and we accomplished a lot! </a:t>
            </a:r>
            <a:r>
              <a:rPr lang="en-US" sz="2800" i="1" dirty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What words describe the housing in our community now?</a:t>
            </a:r>
            <a:endParaRPr sz="1400" i="0" u="none" strike="noStrike" cap="none" dirty="0">
              <a:solidFill>
                <a:srgbClr val="000000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body" idx="1"/>
          </p:nvPr>
        </p:nvSpPr>
        <p:spPr>
          <a:xfrm>
            <a:off x="630251" y="1958801"/>
            <a:ext cx="85137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Upcoming Events </a:t>
            </a:r>
            <a:endParaRPr dirty="0"/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smtClean="0">
                <a:latin typeface="Libre Franklin"/>
                <a:ea typeface="Libre Franklin"/>
                <a:cs typeface="Libre Franklin"/>
                <a:sym typeface="Libre Franklin"/>
              </a:rPr>
              <a:t>June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– workshop (date TBD) </a:t>
            </a:r>
          </a:p>
          <a:p>
            <a:pPr marL="685783" lvl="1" indent="-4571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21 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Elements will be hosting additional workshops throughout Summer/Fall 2021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Contact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Us</a:t>
            </a:r>
            <a:endParaRPr dirty="0"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Libre Franklin"/>
              <a:buChar char="•"/>
            </a:pPr>
            <a:r>
              <a:rPr lang="en-US" sz="1800" dirty="0" smtClean="0">
                <a:latin typeface="Libre Franklin"/>
                <a:ea typeface="Libre Franklin"/>
                <a:cs typeface="Libre Franklin"/>
                <a:sym typeface="Libre Franklin"/>
              </a:rPr>
              <a:t>Lisa Porras, Planning Manager</a:t>
            </a:r>
            <a:endParaRPr sz="1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lporras@cityofsancarlos.org</a:t>
            </a:r>
            <a:r>
              <a:rPr lang="en-US" sz="1800" dirty="0" smtClean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Libre Franklin"/>
              <a:buChar char="•"/>
            </a:pPr>
            <a:r>
              <a:rPr lang="en-US" sz="1800" dirty="0" smtClean="0">
                <a:latin typeface="Libre Franklin"/>
                <a:ea typeface="Libre Franklin"/>
                <a:cs typeface="Libre Franklin"/>
                <a:sym typeface="Libre Franklin"/>
              </a:rPr>
              <a:t>Email Sara Cadona, Assistant Planner – </a:t>
            </a:r>
            <a:r>
              <a:rPr lang="en-US" sz="1800" b="1" dirty="0" smtClean="0">
                <a:latin typeface="Libre Franklin"/>
                <a:ea typeface="Libre Franklin"/>
                <a:cs typeface="Libre Franklin"/>
                <a:sym typeface="Libre Franklin"/>
              </a:rPr>
              <a:t>Join our mailing list!</a:t>
            </a:r>
            <a:endParaRPr sz="1800"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scadona@cityofsancarlos.org</a:t>
            </a:r>
            <a:r>
              <a:rPr lang="en-US" sz="1800" dirty="0" smtClean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dirty="0"/>
          </a:p>
        </p:txBody>
      </p:sp>
      <p:sp>
        <p:nvSpPr>
          <p:cNvPr id="372" name="Google Shape;372;p45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What’s Next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7" y="6147158"/>
            <a:ext cx="3808491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www.SanCarlos2040.org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7c32250eb_0_0"/>
          <p:cNvSpPr txBox="1">
            <a:spLocks noGrp="1"/>
          </p:cNvSpPr>
          <p:nvPr>
            <p:ph type="body" idx="1"/>
          </p:nvPr>
        </p:nvSpPr>
        <p:spPr>
          <a:xfrm>
            <a:off x="198612" y="1730200"/>
            <a:ext cx="8874900" cy="4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Carlos: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Who Lives Here?  </a:t>
            </a:r>
            <a:endParaRPr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685783" lvl="1" indent="-304789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                                  Population: </a:t>
            </a:r>
            <a:r>
              <a:rPr lang="en-US" b="1" dirty="0" smtClean="0">
                <a:latin typeface="Avenir"/>
                <a:ea typeface="Avenir"/>
                <a:cs typeface="Avenir"/>
                <a:sym typeface="Avenir"/>
              </a:rPr>
              <a:t>28,406 </a:t>
            </a: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(2010)  </a:t>
            </a: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                                                      </a:t>
            </a:r>
            <a:r>
              <a:rPr lang="en-US" b="1" dirty="0" smtClean="0">
                <a:latin typeface="Avenir"/>
                <a:ea typeface="Avenir"/>
                <a:cs typeface="Avenir"/>
                <a:sym typeface="Avenir"/>
              </a:rPr>
              <a:t>30,185 </a:t>
            </a: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(2019) </a:t>
            </a: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                                                    </a:t>
            </a:r>
            <a:r>
              <a:rPr lang="en-US" sz="1300" b="1" dirty="0">
                <a:latin typeface="Avenir"/>
                <a:ea typeface="Avenir"/>
                <a:cs typeface="Avenir"/>
                <a:sym typeface="Avenir"/>
              </a:rPr>
              <a:t>Source: U.S. Census (2010 and 2019 data)</a:t>
            </a:r>
            <a:endParaRPr sz="1300" b="1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300" b="1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                             </a:t>
            </a:r>
            <a:r>
              <a:rPr lang="en-US" b="1" dirty="0" smtClean="0">
                <a:latin typeface="Avenir"/>
                <a:ea typeface="Avenir"/>
                <a:cs typeface="Avenir"/>
                <a:sym typeface="Avenir"/>
              </a:rPr>
              <a:t>Total </a:t>
            </a: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Households:        </a:t>
            </a:r>
            <a:r>
              <a:rPr lang="en-US" b="1" dirty="0" smtClean="0">
                <a:latin typeface="Avenir"/>
                <a:ea typeface="Avenir"/>
                <a:cs typeface="Avenir"/>
                <a:sym typeface="Avenir"/>
              </a:rPr>
              <a:t>11,327</a:t>
            </a: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                                  Average Household Size:   </a:t>
            </a:r>
            <a:r>
              <a:rPr lang="en-US" b="1" dirty="0" smtClean="0">
                <a:latin typeface="Avenir"/>
                <a:ea typeface="Avenir"/>
                <a:cs typeface="Avenir"/>
                <a:sym typeface="Avenir"/>
              </a:rPr>
              <a:t>2.68 </a:t>
            </a:r>
            <a:endParaRPr b="1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                                           </a:t>
            </a:r>
            <a:r>
              <a:rPr lang="en-US" sz="1300" dirty="0">
                <a:latin typeface="Avenir"/>
                <a:ea typeface="Avenir"/>
                <a:cs typeface="Avenir"/>
                <a:sym typeface="Avenir"/>
              </a:rPr>
              <a:t>                                           Source: U.S. Census (2010)</a:t>
            </a:r>
            <a:endParaRPr sz="1300"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sp>
        <p:nvSpPr>
          <p:cNvPr id="232" name="Google Shape;232;gc7c32250eb_0_0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What’s Our Context?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28" r="22617"/>
          <a:stretch/>
        </p:blipFill>
        <p:spPr>
          <a:xfrm>
            <a:off x="414827" y="2505075"/>
            <a:ext cx="3321904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3BA22-768C-47F9-B0E0-E0159D7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Land Use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EAD63FF-E8BC-4B77-B0C1-F4FF1AB8D69E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953000" y="1600200"/>
          <a:ext cx="3952368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600">
                  <a:extLst>
                    <a:ext uri="{9D8B030D-6E8A-4147-A177-3AD203B41FA5}">
                      <a16:colId xmlns:a16="http://schemas.microsoft.com/office/drawing/2014/main" val="761493342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392403567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66438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Planning Area </a:t>
                      </a:r>
                    </a:p>
                    <a:p>
                      <a:r>
                        <a:rPr lang="en-US" dirty="0"/>
                        <a:t>Existing Land Use</a:t>
                      </a:r>
                    </a:p>
                  </a:txBody>
                  <a:tcPr>
                    <a:solidFill>
                      <a:srgbClr val="8BC5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Acres</a:t>
                      </a:r>
                    </a:p>
                  </a:txBody>
                  <a:tcPr>
                    <a:solidFill>
                      <a:srgbClr val="8BC5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</a:t>
                      </a:r>
                    </a:p>
                  </a:txBody>
                  <a:tcPr>
                    <a:solidFill>
                      <a:srgbClr val="8BC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5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Family Residential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1,799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50.4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7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Multifamily Residential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6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Mixed 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5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Commercial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46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2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Pub. Facilities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22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Parks/Open Space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3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57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Vacant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72255"/>
                  </a:ext>
                </a:extLst>
              </a:tr>
            </a:tbl>
          </a:graphicData>
        </a:graphic>
      </p:graphicFrame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973FA61-7CD6-458D-BE0E-0B3D605C9B2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419600" cy="37338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1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7c32250eb_0_9"/>
          <p:cNvSpPr txBox="1">
            <a:spLocks noGrp="1"/>
          </p:cNvSpPr>
          <p:nvPr>
            <p:ph type="body" idx="1"/>
          </p:nvPr>
        </p:nvSpPr>
        <p:spPr>
          <a:xfrm>
            <a:off x="-50" y="1968900"/>
            <a:ext cx="91440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    </a:t>
            </a: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Carlos: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Who Lives Here? (Age)</a:t>
            </a:r>
            <a:endParaRPr dirty="0"/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40" name="Google Shape;240;gc7c32250eb_0_9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What’s Our Context?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674467"/>
              </p:ext>
            </p:extLst>
          </p:nvPr>
        </p:nvGraphicFramePr>
        <p:xfrm>
          <a:off x="-160857" y="2592833"/>
          <a:ext cx="5386754" cy="411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30262" y="3464170"/>
            <a:ext cx="33762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0-19:    7,754 (26%)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20-44:  8,522 (28%)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45-64:  9,146 (30%)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65+:     4,658 (16%)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65090" y="5226849"/>
            <a:ext cx="304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Median Age: 42.2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7c32250eb_0_64"/>
          <p:cNvSpPr txBox="1">
            <a:spLocks noGrp="1"/>
          </p:cNvSpPr>
          <p:nvPr>
            <p:ph type="body" idx="1"/>
          </p:nvPr>
        </p:nvSpPr>
        <p:spPr>
          <a:xfrm>
            <a:off x="307731" y="1958801"/>
            <a:ext cx="883622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 :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Rates of Home Ownership and Rental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48" name="Google Shape;248;gc7c32250eb_0_64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What’s Our Context?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423204"/>
              </p:ext>
            </p:extLst>
          </p:nvPr>
        </p:nvGraphicFramePr>
        <p:xfrm>
          <a:off x="-236640" y="2613957"/>
          <a:ext cx="6403728" cy="384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3335" y="3704078"/>
            <a:ext cx="337624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Own:    8,148 (72%)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Rent:    3,179 (28%)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7c32250eb_0_26"/>
          <p:cNvSpPr/>
          <p:nvPr/>
        </p:nvSpPr>
        <p:spPr>
          <a:xfrm>
            <a:off x="5975" y="2685900"/>
            <a:ext cx="9144000" cy="364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c7c32250eb_0_26"/>
          <p:cNvSpPr txBox="1">
            <a:spLocks noGrp="1"/>
          </p:cNvSpPr>
          <p:nvPr>
            <p:ph type="body" idx="1"/>
          </p:nvPr>
        </p:nvSpPr>
        <p:spPr>
          <a:xfrm>
            <a:off x="183375" y="1845925"/>
            <a:ext cx="8960700" cy="4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Carlos:  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Housing Stock</a:t>
            </a:r>
            <a:endParaRPr dirty="0"/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57" name="Google Shape;257;gc7c32250eb_0_26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What’s Our Context?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gc7c32250eb_0_26"/>
          <p:cNvSpPr txBox="1"/>
          <p:nvPr/>
        </p:nvSpPr>
        <p:spPr>
          <a:xfrm>
            <a:off x="4793396" y="3467020"/>
            <a:ext cx="394615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72%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San Carlos’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existing Housing Stock consists of Single-Family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Residences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c7c32250eb_0_26"/>
          <p:cNvSpPr txBox="1"/>
          <p:nvPr/>
        </p:nvSpPr>
        <p:spPr>
          <a:xfrm>
            <a:off x="177475" y="6069725"/>
            <a:ext cx="885465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1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Source: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2020 CA Department of Finance E-5 Population and Housing Estimates, US Census Bureau 2018 5-Year Estimates,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CoreLogic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August 2020</a:t>
            </a:r>
            <a:r>
              <a:rPr lang="en-US" sz="11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1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928016"/>
              </p:ext>
            </p:extLst>
          </p:nvPr>
        </p:nvGraphicFramePr>
        <p:xfrm>
          <a:off x="324274" y="2653648"/>
          <a:ext cx="4968696" cy="312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183375" y="1958800"/>
            <a:ext cx="89607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latin typeface="Libre Franklin"/>
                <a:ea typeface="Libre Franklin"/>
                <a:cs typeface="Libre Franklin"/>
                <a:sym typeface="Libre Franklin"/>
              </a:rPr>
              <a:t>Progress in Meeting Our RHNA Targets for Cycle 5</a:t>
            </a:r>
            <a:endParaRPr/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409583" y="304800"/>
            <a:ext cx="8513700" cy="10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Our Housing Element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73" name="Google Shape;273;p38"/>
          <p:cNvGraphicFramePr/>
          <p:nvPr>
            <p:extLst>
              <p:ext uri="{D42A27DB-BD31-4B8C-83A1-F6EECF244321}">
                <p14:modId xmlns:p14="http://schemas.microsoft.com/office/powerpoint/2010/main" val="617437430"/>
              </p:ext>
            </p:extLst>
          </p:nvPr>
        </p:nvGraphicFramePr>
        <p:xfrm>
          <a:off x="276442" y="2823401"/>
          <a:ext cx="8756775" cy="2843825"/>
        </p:xfrm>
        <a:graphic>
          <a:graphicData uri="http://schemas.openxmlformats.org/drawingml/2006/table">
            <a:tbl>
              <a:tblPr firstRow="1" bandRow="1">
                <a:noFill/>
                <a:tableStyleId>{2D4BBF02-712A-4029-837D-B3F691AA411C}</a:tableStyleId>
              </a:tblPr>
              <a:tblGrid>
                <a:gridCol w="368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Income Level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RHNA 5 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Allocation 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Permits Issued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Remaining Permits                  to be Issued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Very Low Income (50%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195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22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173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Low Income (60%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107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14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93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Moderate Income (80%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rgbClr val="20346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111</a:t>
                      </a:r>
                      <a:endParaRPr sz="1400" i="0" u="none" strike="noStrike" cap="none" dirty="0">
                        <a:solidFill>
                          <a:srgbClr val="203468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13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98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Above Moderate Income (120% AMI)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rgbClr val="20346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183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526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1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TOTAL:</a:t>
                      </a:r>
                      <a:endParaRPr sz="14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dirty="0" smtClean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596</a:t>
                      </a:r>
                      <a:endParaRPr sz="140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575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364</a:t>
                      </a:r>
                      <a:endParaRPr sz="14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97800" y="1674516"/>
            <a:ext cx="90462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RHNA Cycle 5 </a:t>
            </a: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- Accomplishments</a:t>
            </a:r>
            <a:endParaRPr dirty="0"/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Since 2015, San Carlos issued permits to construct 575 new units. </a:t>
            </a: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In 2020, 39 Accessory Dwelling Units were approved.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lvl="1">
              <a:spcBef>
                <a:spcPts val="1200"/>
              </a:spcBef>
              <a:buFont typeface="Libre Franklin"/>
              <a:buChar char="•"/>
            </a:pP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In 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2020, San Carlos issued a building permit to construct 23 very-low income units at 817 Walnut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Street.</a:t>
            </a:r>
            <a:endParaRPr dirty="0"/>
          </a:p>
        </p:txBody>
      </p:sp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409583" y="304800"/>
            <a:ext cx="8513700" cy="10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Our Housing Element 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26" name="Picture 2" descr="ShowImage?id=3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0" y="4863257"/>
            <a:ext cx="1855177" cy="118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69" y="5226821"/>
            <a:ext cx="1733228" cy="1463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868" y="4589825"/>
            <a:ext cx="2353430" cy="1098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801" y="5015914"/>
            <a:ext cx="1701248" cy="1463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95" y="6039568"/>
            <a:ext cx="175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626 Walnut; 35 condos (1 mod; 3 low)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18952" y="4782740"/>
            <a:ext cx="169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817 Walnut; 24 rental units (23 very low)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85607" y="5688093"/>
            <a:ext cx="237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560 El Camino Real; 24 condos (1 mod; 1 low)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670680" y="4594261"/>
            <a:ext cx="235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1240 El Camino Real; 8 condos (1 mod)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7c32250eb_0_75"/>
          <p:cNvSpPr txBox="1">
            <a:spLocks noGrp="1"/>
          </p:cNvSpPr>
          <p:nvPr>
            <p:ph type="body" idx="1"/>
          </p:nvPr>
        </p:nvSpPr>
        <p:spPr>
          <a:xfrm>
            <a:off x="630251" y="1806401"/>
            <a:ext cx="8513700" cy="4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4285"/>
              <a:buNone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 Policy Actions</a:t>
            </a:r>
            <a:endParaRPr sz="2800" b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40194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Libre Franklin"/>
              <a:buChar char="•"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Commercial Linkage Fee: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Effective March 16, 2017 San Carlos established a commercial development to fund affordable housing. </a:t>
            </a:r>
          </a:p>
          <a:p>
            <a:pPr marL="685783" lvl="1" indent="-40194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Libre Franklin"/>
              <a:buChar char="•"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Citywide</a:t>
            </a:r>
            <a:r>
              <a:rPr lang="en-US" b="1" dirty="0"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 amended its 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ADU Ordinance to comply with new State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law, effective November 2020.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40194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Libre Franklin"/>
              <a:buChar char="•"/>
            </a:pPr>
            <a:r>
              <a:rPr lang="en-US" b="1" dirty="0" smtClean="0">
                <a:latin typeface="Libre Franklin"/>
                <a:ea typeface="Libre Franklin"/>
                <a:cs typeface="Libre Franklin"/>
                <a:sym typeface="Libre Franklin"/>
              </a:rPr>
              <a:t>Inclusionary (Below Market Rate Housing) Ordinance: </a:t>
            </a:r>
            <a:r>
              <a:rPr lang="en-US" dirty="0">
                <a:latin typeface="Libre Franklin"/>
                <a:ea typeface="Libre Franklin"/>
                <a:cs typeface="Libre Franklin"/>
                <a:sym typeface="Libre Franklin"/>
              </a:rPr>
              <a:t>In 2021, </a:t>
            </a:r>
            <a:r>
              <a:rPr lang="en-US" dirty="0" smtClean="0">
                <a:latin typeface="Libre Franklin"/>
                <a:ea typeface="Libre Franklin"/>
                <a:cs typeface="Libre Franklin"/>
                <a:sym typeface="Libre Franklin"/>
              </a:rPr>
              <a:t>San Carlos will be updating its affordable housing ordinance to boost affordable housing production. </a:t>
            </a:r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685783" lvl="1" indent="-30478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92" name="Google Shape;292;gc7c32250eb_0_75"/>
          <p:cNvSpPr txBox="1">
            <a:spLocks noGrp="1"/>
          </p:cNvSpPr>
          <p:nvPr>
            <p:ph type="title"/>
          </p:nvPr>
        </p:nvSpPr>
        <p:spPr>
          <a:xfrm>
            <a:off x="630238" y="365126"/>
            <a:ext cx="78867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What’s Our Context?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RHNA Colors">
      <a:dk1>
        <a:srgbClr val="203468"/>
      </a:dk1>
      <a:lt1>
        <a:srgbClr val="FFFDF7"/>
      </a:lt1>
      <a:dk2>
        <a:srgbClr val="203468"/>
      </a:dk2>
      <a:lt2>
        <a:srgbClr val="FFFDF7"/>
      </a:lt2>
      <a:accent1>
        <a:srgbClr val="80CBDE"/>
      </a:accent1>
      <a:accent2>
        <a:srgbClr val="7FCBDE"/>
      </a:accent2>
      <a:accent3>
        <a:srgbClr val="E54D2F"/>
      </a:accent3>
      <a:accent4>
        <a:srgbClr val="FFC43D"/>
      </a:accent4>
      <a:accent5>
        <a:srgbClr val="D3B383"/>
      </a:accent5>
      <a:accent6>
        <a:srgbClr val="5FA3CC"/>
      </a:accent6>
      <a:hlink>
        <a:srgbClr val="60A3CD"/>
      </a:hlink>
      <a:folHlink>
        <a:srgbClr val="D3B3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RHNA Colors">
      <a:dk1>
        <a:srgbClr val="203468"/>
      </a:dk1>
      <a:lt1>
        <a:srgbClr val="FFFDF7"/>
      </a:lt1>
      <a:dk2>
        <a:srgbClr val="203468"/>
      </a:dk2>
      <a:lt2>
        <a:srgbClr val="FFFDF7"/>
      </a:lt2>
      <a:accent1>
        <a:srgbClr val="80CBDE"/>
      </a:accent1>
      <a:accent2>
        <a:srgbClr val="7FCBDE"/>
      </a:accent2>
      <a:accent3>
        <a:srgbClr val="E54D2F"/>
      </a:accent3>
      <a:accent4>
        <a:srgbClr val="FFC43D"/>
      </a:accent4>
      <a:accent5>
        <a:srgbClr val="D3B383"/>
      </a:accent5>
      <a:accent6>
        <a:srgbClr val="5FA3CC"/>
      </a:accent6>
      <a:hlink>
        <a:srgbClr val="60A3CD"/>
      </a:hlink>
      <a:folHlink>
        <a:srgbClr val="D3B3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1254</Words>
  <Application>Microsoft Office PowerPoint</Application>
  <PresentationFormat>On-screen Show (4:3)</PresentationFormat>
  <Paragraphs>233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Libre Franklin Thin</vt:lpstr>
      <vt:lpstr>Arial</vt:lpstr>
      <vt:lpstr>Libre Franklin</vt:lpstr>
      <vt:lpstr>Avenir</vt:lpstr>
      <vt:lpstr>Tahoma</vt:lpstr>
      <vt:lpstr>1_Custom Design</vt:lpstr>
      <vt:lpstr>2_Custom Design</vt:lpstr>
      <vt:lpstr>SLIDE</vt:lpstr>
      <vt:lpstr>   Introductions</vt:lpstr>
      <vt:lpstr>What’s Our Context?</vt:lpstr>
      <vt:lpstr>Existing Land Use</vt:lpstr>
      <vt:lpstr>What’s Our Context?</vt:lpstr>
      <vt:lpstr>What’s Our Context?</vt:lpstr>
      <vt:lpstr>What’s Our Context?</vt:lpstr>
      <vt:lpstr>Our Housing Element </vt:lpstr>
      <vt:lpstr>Our Housing Element </vt:lpstr>
      <vt:lpstr>What’s Our Context?</vt:lpstr>
      <vt:lpstr>Our Housing Element </vt:lpstr>
      <vt:lpstr>Our Housing Element </vt:lpstr>
      <vt:lpstr>Our Timeline</vt:lpstr>
      <vt:lpstr>Questions?</vt:lpstr>
      <vt:lpstr>Let’s Hear From You</vt:lpstr>
      <vt:lpstr>Agreements / Ground Rules</vt:lpstr>
      <vt:lpstr>PowerPoint Presentation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Lisa Porras</dc:creator>
  <cp:lastModifiedBy>Lisa Porras</cp:lastModifiedBy>
  <cp:revision>22</cp:revision>
  <dcterms:modified xsi:type="dcterms:W3CDTF">2021-04-13T03:59:14Z</dcterms:modified>
</cp:coreProperties>
</file>